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2"/>
  </p:notesMasterIdLst>
  <p:handoutMasterIdLst>
    <p:handoutMasterId r:id="rId63"/>
  </p:handoutMasterIdLst>
  <p:sldIdLst>
    <p:sldId id="260" r:id="rId2"/>
    <p:sldId id="467" r:id="rId3"/>
    <p:sldId id="388" r:id="rId4"/>
    <p:sldId id="405" r:id="rId5"/>
    <p:sldId id="406" r:id="rId6"/>
    <p:sldId id="407" r:id="rId7"/>
    <p:sldId id="408" r:id="rId8"/>
    <p:sldId id="409" r:id="rId9"/>
    <p:sldId id="390" r:id="rId10"/>
    <p:sldId id="410" r:id="rId11"/>
    <p:sldId id="411" r:id="rId12"/>
    <p:sldId id="414" r:id="rId13"/>
    <p:sldId id="415" r:id="rId14"/>
    <p:sldId id="416" r:id="rId15"/>
    <p:sldId id="417" r:id="rId16"/>
    <p:sldId id="418" r:id="rId17"/>
    <p:sldId id="419" r:id="rId18"/>
    <p:sldId id="422" r:id="rId19"/>
    <p:sldId id="425" r:id="rId20"/>
    <p:sldId id="427" r:id="rId21"/>
    <p:sldId id="429" r:id="rId22"/>
    <p:sldId id="430" r:id="rId23"/>
    <p:sldId id="431" r:id="rId24"/>
    <p:sldId id="432" r:id="rId25"/>
    <p:sldId id="433" r:id="rId26"/>
    <p:sldId id="434" r:id="rId27"/>
    <p:sldId id="435" r:id="rId28"/>
    <p:sldId id="437" r:id="rId29"/>
    <p:sldId id="438" r:id="rId30"/>
    <p:sldId id="439" r:id="rId31"/>
    <p:sldId id="440" r:id="rId32"/>
    <p:sldId id="441" r:id="rId33"/>
    <p:sldId id="444" r:id="rId34"/>
    <p:sldId id="446" r:id="rId35"/>
    <p:sldId id="447" r:id="rId36"/>
    <p:sldId id="448" r:id="rId37"/>
    <p:sldId id="449" r:id="rId38"/>
    <p:sldId id="450" r:id="rId39"/>
    <p:sldId id="451" r:id="rId40"/>
    <p:sldId id="452" r:id="rId41"/>
    <p:sldId id="453" r:id="rId42"/>
    <p:sldId id="454" r:id="rId43"/>
    <p:sldId id="455" r:id="rId44"/>
    <p:sldId id="456" r:id="rId45"/>
    <p:sldId id="457" r:id="rId46"/>
    <p:sldId id="458" r:id="rId47"/>
    <p:sldId id="459" r:id="rId48"/>
    <p:sldId id="460" r:id="rId49"/>
    <p:sldId id="461" r:id="rId50"/>
    <p:sldId id="462" r:id="rId51"/>
    <p:sldId id="463" r:id="rId52"/>
    <p:sldId id="464" r:id="rId53"/>
    <p:sldId id="465" r:id="rId54"/>
    <p:sldId id="466" r:id="rId55"/>
    <p:sldId id="468" r:id="rId56"/>
    <p:sldId id="469" r:id="rId57"/>
    <p:sldId id="470" r:id="rId58"/>
    <p:sldId id="471" r:id="rId59"/>
    <p:sldId id="472" r:id="rId60"/>
    <p:sldId id="473" r:id="rId6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g Zhihua" initials="DZ" lastIdx="5" clrIdx="0">
    <p:extLst>
      <p:ext uri="{19B8F6BF-5375-455C-9EA6-DF929625EA0E}">
        <p15:presenceInfo xmlns:p15="http://schemas.microsoft.com/office/powerpoint/2012/main" userId="S-1-5-21-1512515448-4230824531-3838168527-151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7B"/>
    <a:srgbClr val="4BADA8"/>
    <a:srgbClr val="808000"/>
    <a:srgbClr val="7F7F7F"/>
    <a:srgbClr val="000099"/>
    <a:srgbClr val="D69200"/>
    <a:srgbClr val="8EC63F"/>
    <a:srgbClr val="006666"/>
    <a:srgbClr val="CCCCFF"/>
    <a:srgbClr val="0099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75" autoAdjust="0"/>
    <p:restoredTop sz="94959"/>
  </p:normalViewPr>
  <p:slideViewPr>
    <p:cSldViewPr snapToGrid="0" snapToObjects="1">
      <p:cViewPr varScale="1">
        <p:scale>
          <a:sx n="79" d="100"/>
          <a:sy n="79" d="100"/>
        </p:scale>
        <p:origin x="48" y="210"/>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54" d="100"/>
          <a:sy n="54" d="100"/>
        </p:scale>
        <p:origin x="2820"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7DE6E30-901C-844D-A83B-976D2F5FBC20}" type="datetimeFigureOut">
              <a:rPr lang="en-US" smtClean="0"/>
              <a:t>2/10/2021</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ECC34ED-2255-2B41-88E9-84231D4BAFE4}" type="slidenum">
              <a:rPr lang="en-US" smtClean="0"/>
              <a:t>‹#›</a:t>
            </a:fld>
            <a:endParaRPr lang="en-US" dirty="0"/>
          </a:p>
        </p:txBody>
      </p:sp>
    </p:spTree>
    <p:extLst>
      <p:ext uri="{BB962C8B-B14F-4D97-AF65-F5344CB8AC3E}">
        <p14:creationId xmlns:p14="http://schemas.microsoft.com/office/powerpoint/2010/main" val="153722950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5F8A00-18CE-F445-93B9-256F60B2580D}" type="datetimeFigureOut">
              <a:rPr lang="en-US" smtClean="0"/>
              <a:t>2/10/2021</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377F35-193D-794F-8773-BB85E39C6F2E}" type="slidenum">
              <a:rPr lang="en-US" smtClean="0"/>
              <a:t>‹#›</a:t>
            </a:fld>
            <a:endParaRPr lang="en-US" dirty="0"/>
          </a:p>
        </p:txBody>
      </p:sp>
    </p:spTree>
    <p:extLst>
      <p:ext uri="{BB962C8B-B14F-4D97-AF65-F5344CB8AC3E}">
        <p14:creationId xmlns:p14="http://schemas.microsoft.com/office/powerpoint/2010/main" val="1512939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377F35-193D-794F-8773-BB85E39C6F2E}" type="slidenum">
              <a:rPr lang="en-US" smtClean="0"/>
              <a:t>1</a:t>
            </a:fld>
            <a:endParaRPr lang="en-US" dirty="0"/>
          </a:p>
        </p:txBody>
      </p:sp>
    </p:spTree>
    <p:extLst>
      <p:ext uri="{BB962C8B-B14F-4D97-AF65-F5344CB8AC3E}">
        <p14:creationId xmlns:p14="http://schemas.microsoft.com/office/powerpoint/2010/main" val="31236900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 name="Picture 1" descr="Acienna_powerpoint_title-slide_graphic REV3.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2984" cy="6858000"/>
          </a:xfrm>
          <a:prstGeom prst="rect">
            <a:avLst/>
          </a:prstGeom>
        </p:spPr>
      </p:pic>
      <p:sp>
        <p:nvSpPr>
          <p:cNvPr id="11" name="Subtitle 2"/>
          <p:cNvSpPr txBox="1">
            <a:spLocks/>
          </p:cNvSpPr>
          <p:nvPr userDrawn="1"/>
        </p:nvSpPr>
        <p:spPr>
          <a:xfrm>
            <a:off x="4336998" y="6201840"/>
            <a:ext cx="4603805" cy="445545"/>
          </a:xfrm>
          <a:prstGeom prst="rect">
            <a:avLst/>
          </a:prstGeom>
        </p:spPr>
        <p:txBody>
          <a:bodyPr vert="horz" lIns="91440" tIns="45720" rIns="91440" bIns="45720" rtlCol="0">
            <a:normAutofit/>
          </a:bodyPr>
          <a:lstStyle>
            <a:lvl1pPr marL="0" indent="0" algn="l" defTabSz="914400" rtl="0" eaLnBrk="1" latinLnBrk="0" hangingPunct="1">
              <a:lnSpc>
                <a:spcPts val="2060"/>
              </a:lnSpc>
              <a:spcBef>
                <a:spcPts val="1000"/>
              </a:spcBef>
              <a:buFont typeface="Arial" panose="020B0604020202020204" pitchFamily="34" charset="0"/>
              <a:buNone/>
              <a:defRPr sz="1600" kern="1200" cap="all" spc="300" baseline="0">
                <a:solidFill>
                  <a:srgbClr val="007F7B"/>
                </a:solidFill>
                <a:latin typeface="Arial" charset="0"/>
                <a:ea typeface="Arial" charset="0"/>
                <a:cs typeface="Arial"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rgbClr val="7F7F7F"/>
                </a:solidFill>
                <a:latin typeface="Arial" charset="0"/>
                <a:ea typeface="Arial" charset="0"/>
                <a:cs typeface="Arial"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rgbClr val="7F7F7F"/>
                </a:solidFill>
                <a:latin typeface="Arial" charset="0"/>
                <a:ea typeface="Arial" charset="0"/>
                <a:cs typeface="Arial"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rgbClr val="7F7F7F"/>
                </a:solidFill>
                <a:latin typeface="Arial" charset="0"/>
                <a:ea typeface="Arial" charset="0"/>
                <a:cs typeface="Arial"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bg1">
                    <a:lumMod val="50000"/>
                  </a:schemeClr>
                </a:solidFill>
                <a:latin typeface="Arial" charset="0"/>
                <a:ea typeface="Arial" charset="0"/>
                <a:cs typeface="Arial"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1100" b="1" cap="none" baseline="0" dirty="0">
                <a:solidFill>
                  <a:schemeClr val="bg1"/>
                </a:solidFill>
              </a:rPr>
              <a:t>www.aceinna.com </a:t>
            </a:r>
          </a:p>
        </p:txBody>
      </p:sp>
      <p:sp>
        <p:nvSpPr>
          <p:cNvPr id="6" name="Title 1"/>
          <p:cNvSpPr>
            <a:spLocks noGrp="1"/>
          </p:cNvSpPr>
          <p:nvPr>
            <p:ph type="title" hasCustomPrompt="1"/>
          </p:nvPr>
        </p:nvSpPr>
        <p:spPr>
          <a:xfrm>
            <a:off x="4259605" y="2711872"/>
            <a:ext cx="4160497" cy="1213526"/>
          </a:xfrm>
        </p:spPr>
        <p:txBody>
          <a:bodyPr>
            <a:noAutofit/>
          </a:bodyPr>
          <a:lstStyle>
            <a:lvl1pPr>
              <a:defRPr sz="4800">
                <a:solidFill>
                  <a:srgbClr val="D69200"/>
                </a:solidFill>
              </a:defRPr>
            </a:lvl1pPr>
          </a:lstStyle>
          <a:p>
            <a:r>
              <a:rPr lang="en-US" dirty="0"/>
              <a:t>Click to edit Master title style </a:t>
            </a:r>
          </a:p>
        </p:txBody>
      </p:sp>
      <p:sp>
        <p:nvSpPr>
          <p:cNvPr id="3" name="Text Placeholder 2"/>
          <p:cNvSpPr>
            <a:spLocks noGrp="1"/>
          </p:cNvSpPr>
          <p:nvPr>
            <p:ph type="body" sz="quarter" idx="10"/>
          </p:nvPr>
        </p:nvSpPr>
        <p:spPr>
          <a:xfrm>
            <a:off x="4259605" y="4482593"/>
            <a:ext cx="4152900" cy="581025"/>
          </a:xfrm>
        </p:spPr>
        <p:txBody>
          <a:bodyPr>
            <a:normAutofit/>
          </a:bodyPr>
          <a:lstStyle>
            <a:lvl1pPr marL="0" indent="0">
              <a:buNone/>
              <a:defRPr sz="1400" b="1" cap="none" spc="130" baseline="0">
                <a:solidFill>
                  <a:srgbClr val="007F7B"/>
                </a:solidFill>
              </a:defRPr>
            </a:lvl1pPr>
          </a:lstStyle>
          <a:p>
            <a:pPr lvl="0"/>
            <a:r>
              <a:rPr lang="en-US" dirty="0"/>
              <a:t>Click to edit Master text</a:t>
            </a:r>
          </a:p>
        </p:txBody>
      </p:sp>
      <p:sp>
        <p:nvSpPr>
          <p:cNvPr id="7" name="Subtitle 2"/>
          <p:cNvSpPr txBox="1">
            <a:spLocks/>
          </p:cNvSpPr>
          <p:nvPr userDrawn="1"/>
        </p:nvSpPr>
        <p:spPr>
          <a:xfrm>
            <a:off x="144742" y="6201840"/>
            <a:ext cx="4603805" cy="445545"/>
          </a:xfrm>
          <a:prstGeom prst="rect">
            <a:avLst/>
          </a:prstGeom>
        </p:spPr>
        <p:txBody>
          <a:bodyPr vert="horz" lIns="91440" tIns="45720" rIns="91440" bIns="45720" rtlCol="0">
            <a:normAutofit/>
          </a:bodyPr>
          <a:lstStyle>
            <a:lvl1pPr marL="0" indent="0" algn="l" defTabSz="914400" rtl="0" eaLnBrk="1" latinLnBrk="0" hangingPunct="1">
              <a:lnSpc>
                <a:spcPts val="2060"/>
              </a:lnSpc>
              <a:spcBef>
                <a:spcPts val="1000"/>
              </a:spcBef>
              <a:buFont typeface="Arial" panose="020B0604020202020204" pitchFamily="34" charset="0"/>
              <a:buNone/>
              <a:defRPr sz="1600" kern="1200" cap="all" spc="300" baseline="0">
                <a:solidFill>
                  <a:srgbClr val="007F7B"/>
                </a:solidFill>
                <a:latin typeface="Arial" charset="0"/>
                <a:ea typeface="Arial" charset="0"/>
                <a:cs typeface="Arial"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rgbClr val="7F7F7F"/>
                </a:solidFill>
                <a:latin typeface="Arial" charset="0"/>
                <a:ea typeface="Arial" charset="0"/>
                <a:cs typeface="Arial"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rgbClr val="7F7F7F"/>
                </a:solidFill>
                <a:latin typeface="Arial" charset="0"/>
                <a:ea typeface="Arial" charset="0"/>
                <a:cs typeface="Arial"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rgbClr val="7F7F7F"/>
                </a:solidFill>
                <a:latin typeface="Arial" charset="0"/>
                <a:ea typeface="Arial" charset="0"/>
                <a:cs typeface="Arial"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bg1">
                    <a:lumMod val="50000"/>
                  </a:schemeClr>
                </a:solidFill>
                <a:latin typeface="Arial" charset="0"/>
                <a:ea typeface="Arial" charset="0"/>
                <a:cs typeface="Arial"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100" b="1" dirty="0">
                <a:solidFill>
                  <a:schemeClr val="bg1"/>
                </a:solidFill>
              </a:rPr>
              <a:t> ACEINNA, INC. </a:t>
            </a:r>
          </a:p>
        </p:txBody>
      </p:sp>
    </p:spTree>
    <p:extLst>
      <p:ext uri="{BB962C8B-B14F-4D97-AF65-F5344CB8AC3E}">
        <p14:creationId xmlns:p14="http://schemas.microsoft.com/office/powerpoint/2010/main" val="1180050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222250" y="1157109"/>
            <a:ext cx="8616950" cy="4556002"/>
          </a:xfrm>
        </p:spPr>
        <p:txBody>
          <a:bodyPr/>
          <a:lstStyle>
            <a:lvl2pPr>
              <a:defRPr sz="2400"/>
            </a:lvl2pPr>
            <a:lvl3pPr>
              <a:defRPr sz="2000"/>
            </a:lvl3pPr>
            <a:lvl4pPr>
              <a:defRPr sz="16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92902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970172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251293"/>
            <a:ext cx="3886200" cy="4351338"/>
          </a:xfrm>
        </p:spPr>
        <p:txBody>
          <a:bodyPr/>
          <a:lstStyle>
            <a:lvl2pPr>
              <a:defRPr sz="2400"/>
            </a:lvl2pPr>
            <a:lvl3pPr>
              <a:defRPr sz="2000"/>
            </a:lvl3pPr>
            <a:lvl4pPr>
              <a:defRPr sz="16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251293"/>
            <a:ext cx="3886200" cy="4351338"/>
          </a:xfrm>
        </p:spPr>
        <p:txBody>
          <a:bodyPr/>
          <a:lstStyle>
            <a:lvl2pPr>
              <a:defRPr sz="2400"/>
            </a:lvl2pPr>
            <a:lvl3pPr>
              <a:defRPr sz="2000"/>
            </a:lvl3pPr>
            <a:lvl4pPr>
              <a:defRPr sz="16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00485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681163"/>
            <a:ext cx="3868340" cy="82391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29842" y="2505075"/>
            <a:ext cx="3868340" cy="3684588"/>
          </a:xfrm>
        </p:spPr>
        <p:txBody>
          <a:bodyPr/>
          <a:lstStyle>
            <a:lvl1pPr>
              <a:defRPr sz="2400"/>
            </a:lvl1pPr>
            <a:lvl2pPr>
              <a:defRPr sz="2000"/>
            </a:lvl2pPr>
            <a:lvl4pPr>
              <a:defRPr sz="16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29150" y="1681163"/>
            <a:ext cx="3887391" cy="82391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29150" y="2505075"/>
            <a:ext cx="3887391" cy="3684588"/>
          </a:xfrm>
        </p:spPr>
        <p:txBody>
          <a:bodyPr/>
          <a:lstStyle>
            <a:lvl1pPr>
              <a:defRPr sz="2400"/>
            </a:lvl1pPr>
            <a:lvl2pPr>
              <a:defRPr sz="2000"/>
            </a:lvl2pPr>
            <a:lvl4pPr>
              <a:defRPr sz="16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p:cNvSpPr>
            <a:spLocks noGrp="1"/>
          </p:cNvSpPr>
          <p:nvPr>
            <p:ph type="title"/>
          </p:nvPr>
        </p:nvSpPr>
        <p:spPr>
          <a:xfrm>
            <a:off x="222250" y="94722"/>
            <a:ext cx="8616950" cy="820207"/>
          </a:xfrm>
        </p:spPr>
        <p:txBody>
          <a:bodyPr/>
          <a:lstStyle/>
          <a:p>
            <a:r>
              <a:rPr lang="en-US"/>
              <a:t>Click to edit Master title style</a:t>
            </a:r>
            <a:endParaRPr lang="en-US" dirty="0"/>
          </a:p>
        </p:txBody>
      </p:sp>
    </p:spTree>
    <p:extLst>
      <p:ext uri="{BB962C8B-B14F-4D97-AF65-F5344CB8AC3E}">
        <p14:creationId xmlns:p14="http://schemas.microsoft.com/office/powerpoint/2010/main" val="11582412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69349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Box 1"/>
          <p:cNvSpPr txBox="1"/>
          <p:nvPr userDrawn="1"/>
        </p:nvSpPr>
        <p:spPr>
          <a:xfrm>
            <a:off x="2803656" y="2894340"/>
            <a:ext cx="3876754" cy="584775"/>
          </a:xfrm>
          <a:prstGeom prst="rect">
            <a:avLst/>
          </a:prstGeom>
          <a:noFill/>
        </p:spPr>
        <p:txBody>
          <a:bodyPr wrap="square" rtlCol="0">
            <a:spAutoFit/>
          </a:bodyPr>
          <a:lstStyle/>
          <a:p>
            <a:pPr algn="ctr"/>
            <a:r>
              <a:rPr lang="en-US" sz="3200" dirty="0">
                <a:solidFill>
                  <a:srgbClr val="7F7F7F"/>
                </a:solidFill>
                <a:latin typeface="Arial" panose="020B0604020202020204" pitchFamily="34" charset="0"/>
                <a:cs typeface="Arial" panose="020B0604020202020204" pitchFamily="34" charset="0"/>
              </a:rPr>
              <a:t>Section Heading</a:t>
            </a:r>
          </a:p>
        </p:txBody>
      </p:sp>
    </p:spTree>
    <p:extLst>
      <p:ext uri="{BB962C8B-B14F-4D97-AF65-F5344CB8AC3E}">
        <p14:creationId xmlns:p14="http://schemas.microsoft.com/office/powerpoint/2010/main" val="1248028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71029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2250" y="94722"/>
            <a:ext cx="8616950" cy="82020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222250" y="1300692"/>
            <a:ext cx="861695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ubtitle 2"/>
          <p:cNvSpPr txBox="1">
            <a:spLocks/>
          </p:cNvSpPr>
          <p:nvPr userDrawn="1"/>
        </p:nvSpPr>
        <p:spPr>
          <a:xfrm>
            <a:off x="5973421" y="6412455"/>
            <a:ext cx="3054461" cy="445545"/>
          </a:xfrm>
          <a:prstGeom prst="rect">
            <a:avLst/>
          </a:prstGeom>
        </p:spPr>
        <p:txBody>
          <a:bodyPr vert="horz" lIns="91440" tIns="45720" rIns="91440" bIns="45720" rtlCol="0">
            <a:normAutofit/>
          </a:bodyPr>
          <a:lstStyle>
            <a:lvl1pPr marL="0" indent="0" algn="l" defTabSz="914400" rtl="0" eaLnBrk="1" latinLnBrk="0" hangingPunct="1">
              <a:lnSpc>
                <a:spcPts val="2060"/>
              </a:lnSpc>
              <a:spcBef>
                <a:spcPts val="1000"/>
              </a:spcBef>
              <a:buFont typeface="Arial" panose="020B0604020202020204" pitchFamily="34" charset="0"/>
              <a:buNone/>
              <a:defRPr sz="1600" kern="1200" cap="all" spc="300" baseline="0">
                <a:solidFill>
                  <a:srgbClr val="007F7B"/>
                </a:solidFill>
                <a:latin typeface="Arial" charset="0"/>
                <a:ea typeface="Arial" charset="0"/>
                <a:cs typeface="Arial"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rgbClr val="7F7F7F"/>
                </a:solidFill>
                <a:latin typeface="Arial" charset="0"/>
                <a:ea typeface="Arial" charset="0"/>
                <a:cs typeface="Arial"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rgbClr val="7F7F7F"/>
                </a:solidFill>
                <a:latin typeface="Arial" charset="0"/>
                <a:ea typeface="Arial" charset="0"/>
                <a:cs typeface="Arial"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rgbClr val="7F7F7F"/>
                </a:solidFill>
                <a:latin typeface="Arial" charset="0"/>
                <a:ea typeface="Arial" charset="0"/>
                <a:cs typeface="Arial"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bg1">
                    <a:lumMod val="50000"/>
                  </a:schemeClr>
                </a:solidFill>
                <a:latin typeface="Arial" charset="0"/>
                <a:ea typeface="Arial" charset="0"/>
                <a:cs typeface="Arial"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800" b="1" spc="190" baseline="0" dirty="0">
                <a:solidFill>
                  <a:srgbClr val="7F7F7F"/>
                </a:solidFill>
              </a:rPr>
              <a:t> </a:t>
            </a:r>
            <a:fld id="{E381B541-9014-7C4A-8E04-427185A39132}" type="slidenum">
              <a:rPr lang="en-US" sz="800" b="1" spc="190" baseline="0" smtClean="0">
                <a:solidFill>
                  <a:srgbClr val="7F7F7F"/>
                </a:solidFill>
              </a:rPr>
              <a:pPr algn="r"/>
              <a:t>‹#›</a:t>
            </a:fld>
            <a:endParaRPr lang="en-US" sz="800" b="1" spc="190" baseline="0" dirty="0">
              <a:solidFill>
                <a:srgbClr val="7F7F7F"/>
              </a:solidFill>
            </a:endParaRPr>
          </a:p>
        </p:txBody>
      </p:sp>
      <p:sp>
        <p:nvSpPr>
          <p:cNvPr id="6" name="Subtitle 2"/>
          <p:cNvSpPr txBox="1">
            <a:spLocks/>
          </p:cNvSpPr>
          <p:nvPr userDrawn="1"/>
        </p:nvSpPr>
        <p:spPr>
          <a:xfrm>
            <a:off x="3044261" y="6412455"/>
            <a:ext cx="3054461" cy="445545"/>
          </a:xfrm>
          <a:prstGeom prst="rect">
            <a:avLst/>
          </a:prstGeom>
        </p:spPr>
        <p:txBody>
          <a:bodyPr vert="horz" lIns="91440" tIns="45720" rIns="91440" bIns="45720" rtlCol="0">
            <a:normAutofit/>
          </a:bodyPr>
          <a:lstStyle>
            <a:lvl1pPr marL="0" indent="0" algn="l" defTabSz="914400" rtl="0" eaLnBrk="1" latinLnBrk="0" hangingPunct="1">
              <a:lnSpc>
                <a:spcPts val="2060"/>
              </a:lnSpc>
              <a:spcBef>
                <a:spcPts val="1000"/>
              </a:spcBef>
              <a:buFont typeface="Arial" panose="020B0604020202020204" pitchFamily="34" charset="0"/>
              <a:buNone/>
              <a:defRPr sz="1600" kern="1200" cap="all" spc="300" baseline="0">
                <a:solidFill>
                  <a:srgbClr val="007F7B"/>
                </a:solidFill>
                <a:latin typeface="Arial" charset="0"/>
                <a:ea typeface="Arial" charset="0"/>
                <a:cs typeface="Arial"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rgbClr val="7F7F7F"/>
                </a:solidFill>
                <a:latin typeface="Arial" charset="0"/>
                <a:ea typeface="Arial" charset="0"/>
                <a:cs typeface="Arial"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rgbClr val="7F7F7F"/>
                </a:solidFill>
                <a:latin typeface="Arial" charset="0"/>
                <a:ea typeface="Arial" charset="0"/>
                <a:cs typeface="Arial"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rgbClr val="7F7F7F"/>
                </a:solidFill>
                <a:latin typeface="Arial" charset="0"/>
                <a:ea typeface="Arial" charset="0"/>
                <a:cs typeface="Arial"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bg1">
                    <a:lumMod val="50000"/>
                  </a:schemeClr>
                </a:solidFill>
                <a:latin typeface="Arial" charset="0"/>
                <a:ea typeface="Arial" charset="0"/>
                <a:cs typeface="Arial"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US" sz="800" b="1" spc="190" baseline="0" dirty="0">
                <a:solidFill>
                  <a:srgbClr val="7F7F7F"/>
                </a:solidFill>
              </a:rPr>
              <a:t>Aceinna confidential</a:t>
            </a:r>
          </a:p>
        </p:txBody>
      </p:sp>
      <p:pic>
        <p:nvPicPr>
          <p:cNvPr id="4" name="Picture 3"/>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0" y="0"/>
            <a:ext cx="9142984" cy="6858000"/>
          </a:xfrm>
          <a:prstGeom prst="rect">
            <a:avLst/>
          </a:prstGeom>
        </p:spPr>
      </p:pic>
    </p:spTree>
    <p:extLst>
      <p:ext uri="{BB962C8B-B14F-4D97-AF65-F5344CB8AC3E}">
        <p14:creationId xmlns:p14="http://schemas.microsoft.com/office/powerpoint/2010/main" val="181751576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0" r:id="rId8"/>
  </p:sldLayoutIdLst>
  <p:txStyles>
    <p:titleStyle>
      <a:lvl1pPr algn="l" defTabSz="914400" rtl="0" eaLnBrk="1" latinLnBrk="0" hangingPunct="1">
        <a:lnSpc>
          <a:spcPct val="90000"/>
        </a:lnSpc>
        <a:spcBef>
          <a:spcPct val="0"/>
        </a:spcBef>
        <a:buNone/>
        <a:defRPr sz="3200" b="1" i="0" kern="1200">
          <a:solidFill>
            <a:schemeClr val="bg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000" kern="1200">
          <a:solidFill>
            <a:srgbClr val="7F7F7F"/>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HelveticaNeueDeskInterface-Regular" charset="0"/>
        <a:buChar char="-"/>
        <a:defRPr sz="2800" kern="1200">
          <a:solidFill>
            <a:srgbClr val="7F7F7F"/>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Courier New" charset="0"/>
        <a:buChar char="o"/>
        <a:defRPr sz="2400" kern="1200">
          <a:solidFill>
            <a:srgbClr val="7F7F7F"/>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Wingdings" charset="2"/>
        <a:buChar char="§"/>
        <a:defRPr sz="2200" kern="1200">
          <a:solidFill>
            <a:srgbClr val="7F7F7F"/>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charset="0"/>
        <a:buChar char="•"/>
        <a:defRPr sz="2200" kern="1200">
          <a:solidFill>
            <a:schemeClr val="bg1">
              <a:lumMod val="50000"/>
            </a:schemeClr>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Aceinna/rtklib_aceinna" TargetMode="External"/><Relationship Id="rId2" Type="http://schemas.openxmlformats.org/officeDocument/2006/relationships/hyperlink" Target="https://github.com/Aceinna/rtklib_bin_aceinna"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hyperlink" Target="https://github.com/aceinnazhangchen/aceinna-documents/blob/main/Rtklib-RtkNavi/img/1.png"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hyperlink" Target="https://github.com/aceinnazhangchen/aceinna-documents/blob/main/Rtklib-RtkNavi/img/2.png"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hyperlink" Target="https://github.com/aceinnazhangchen/aceinna-documents/blob/main/Rtklib-RtkNavi/img/3.png"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github.com/aceinnazhangchen/aceinna-documents/blob/main/Rtklib-RtkNavi/img/4.png"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hyperlink" Target="https://github.com/aceinnazhangchen/aceinna-documents/blob/main/Rtklib-RtkNavi/img/5.pn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hyperlink" Target="https://github.com/aceinnazhangchen/aceinna-documents/blob/main/Rtklib-RtkNavi/img/7.png" TargetMode="External"/><Relationship Id="rId1" Type="http://schemas.openxmlformats.org/officeDocument/2006/relationships/slideLayout" Target="../slideLayouts/slideLayout2.xml"/><Relationship Id="rId5" Type="http://schemas.openxmlformats.org/officeDocument/2006/relationships/image" Target="../media/image60.png"/><Relationship Id="rId4" Type="http://schemas.openxmlformats.org/officeDocument/2006/relationships/hyperlink" Target="https://github.com/aceinnazhangchen/aceinna-documents/blob/main/Rtklib-RtkNavi/img/6.pn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4805" y="1940802"/>
            <a:ext cx="6029195" cy="1363961"/>
          </a:xfrm>
        </p:spPr>
        <p:txBody>
          <a:bodyPr vert="horz" lIns="91440" tIns="45720" rIns="91440" bIns="45720" rtlCol="0" anchor="ctr">
            <a:noAutofit/>
          </a:bodyPr>
          <a:lstStyle/>
          <a:p>
            <a:r>
              <a:rPr lang="en-US" altLang="zh-CN" sz="2800" dirty="0"/>
              <a:t>RTKLIB Tools Supporting Aceinna </a:t>
            </a:r>
            <a:br>
              <a:rPr lang="en-US" altLang="zh-CN" sz="2800" dirty="0"/>
            </a:br>
            <a:r>
              <a:rPr lang="en-US" altLang="zh-CN" sz="2800" dirty="0"/>
              <a:t>Format</a:t>
            </a:r>
            <a:endParaRPr lang="zh-CN" altLang="en-US" sz="2800" dirty="0"/>
          </a:p>
        </p:txBody>
      </p:sp>
      <p:sp>
        <p:nvSpPr>
          <p:cNvPr id="3" name="Title 1"/>
          <p:cNvSpPr txBox="1">
            <a:spLocks/>
          </p:cNvSpPr>
          <p:nvPr/>
        </p:nvSpPr>
        <p:spPr>
          <a:xfrm>
            <a:off x="6353033" y="5175641"/>
            <a:ext cx="2119804" cy="26370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rgbClr val="D69200"/>
                </a:solidFill>
                <a:latin typeface="Arial" charset="0"/>
                <a:ea typeface="Arial" charset="0"/>
                <a:cs typeface="Arial" charset="0"/>
              </a:defRPr>
            </a:lvl1pPr>
          </a:lstStyle>
          <a:p>
            <a:r>
              <a:rPr lang="en-US" altLang="zh-CN" sz="2000" dirty="0"/>
              <a:t>2021-01-05</a:t>
            </a:r>
            <a:endParaRPr lang="zh-CN" altLang="en-US" sz="2000" dirty="0"/>
          </a:p>
        </p:txBody>
      </p:sp>
    </p:spTree>
    <p:extLst>
      <p:ext uri="{BB962C8B-B14F-4D97-AF65-F5344CB8AC3E}">
        <p14:creationId xmlns:p14="http://schemas.microsoft.com/office/powerpoint/2010/main" val="19704497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Aceinna-raw format</a:t>
            </a:r>
            <a:endParaRPr lang="en-US" dirty="0"/>
          </a:p>
        </p:txBody>
      </p:sp>
      <p:sp>
        <p:nvSpPr>
          <p:cNvPr id="6" name="Content Placeholder 5"/>
          <p:cNvSpPr>
            <a:spLocks noGrp="1"/>
          </p:cNvSpPr>
          <p:nvPr>
            <p:ph idx="1"/>
          </p:nvPr>
        </p:nvSpPr>
        <p:spPr>
          <a:xfrm>
            <a:off x="222250" y="1027636"/>
            <a:ext cx="8476688" cy="5311020"/>
          </a:xfrm>
        </p:spPr>
        <p:txBody>
          <a:bodyPr>
            <a:normAutofit/>
          </a:bodyPr>
          <a:lstStyle/>
          <a:p>
            <a:pPr>
              <a:lnSpc>
                <a:spcPct val="133000"/>
              </a:lnSpc>
              <a:spcBef>
                <a:spcPts val="1200"/>
              </a:spcBef>
              <a:spcAft>
                <a:spcPts val="320"/>
              </a:spcAft>
            </a:pPr>
            <a:r>
              <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rPr>
              <a:t>$GPROV</a:t>
            </a: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buNone/>
            </a:pPr>
            <a:r>
              <a:rPr lang="en-US" altLang="zh-CN" sz="1800" dirty="0">
                <a:effectLst/>
                <a:latin typeface="微软雅黑" panose="020B0503020204020204" pitchFamily="34" charset="-122"/>
                <a:cs typeface="Times New Roman" panose="02020603050405020304" pitchFamily="18" charset="0"/>
              </a:rPr>
              <a:t>   $ GPROV contains the RTCM package from Rover</a:t>
            </a:r>
            <a:r>
              <a:rPr lang="en-US" altLang="zh-CN" sz="18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buNone/>
            </a:pP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lnSpc>
                <a:spcPct val="133000"/>
              </a:lnSpc>
              <a:spcBef>
                <a:spcPts val="1200"/>
              </a:spcBef>
              <a:spcAft>
                <a:spcPts val="320"/>
              </a:spcAft>
            </a:pPr>
            <a:r>
              <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rPr>
              <a:t>$GPBAS</a:t>
            </a: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buNone/>
            </a:pPr>
            <a:r>
              <a:rPr lang="en-US" altLang="zh-CN" sz="1800" dirty="0">
                <a:effectLst/>
                <a:latin typeface="微软雅黑" panose="020B0503020204020204" pitchFamily="34" charset="-122"/>
                <a:cs typeface="Times New Roman" panose="02020603050405020304" pitchFamily="18" charset="0"/>
              </a:rPr>
              <a:t>   $GPBAS contains the RTCM package from Base.</a:t>
            </a:r>
            <a:endParaRPr lang="en-US" altLang="zh-CN" sz="1800" dirty="0">
              <a:latin typeface="微软雅黑" panose="020B0503020204020204" pitchFamily="34" charset="-122"/>
              <a:ea typeface="微软雅黑" panose="020B0503020204020204" pitchFamily="34" charset="-122"/>
              <a:cs typeface="Times New Roman" panose="02020603050405020304" pitchFamily="18" charset="0"/>
            </a:endParaRPr>
          </a:p>
          <a:p>
            <a:pPr marL="0" indent="0">
              <a:buNone/>
            </a:pPr>
            <a:endParaRPr lang="en-US" altLang="zh-CN" sz="1800" dirty="0">
              <a:effectLst/>
              <a:latin typeface="微软雅黑" panose="020B0503020204020204" pitchFamily="34" charset="-122"/>
              <a:cs typeface="Times New Roman" panose="02020603050405020304" pitchFamily="18" charset="0"/>
            </a:endParaRPr>
          </a:p>
        </p:txBody>
      </p:sp>
      <p:graphicFrame>
        <p:nvGraphicFramePr>
          <p:cNvPr id="3" name="表格 2">
            <a:extLst>
              <a:ext uri="{FF2B5EF4-FFF2-40B4-BE49-F238E27FC236}">
                <a16:creationId xmlns:a16="http://schemas.microsoft.com/office/drawing/2014/main" id="{70A3D66B-43D6-4F3A-A5B0-16086472FD3A}"/>
              </a:ext>
            </a:extLst>
          </p:cNvPr>
          <p:cNvGraphicFramePr>
            <a:graphicFrameLocks noGrp="1"/>
          </p:cNvGraphicFramePr>
          <p:nvPr>
            <p:extLst>
              <p:ext uri="{D42A27DB-BD31-4B8C-83A1-F6EECF244321}">
                <p14:modId xmlns:p14="http://schemas.microsoft.com/office/powerpoint/2010/main" val="1520073657"/>
              </p:ext>
            </p:extLst>
          </p:nvPr>
        </p:nvGraphicFramePr>
        <p:xfrm>
          <a:off x="1469883" y="2183907"/>
          <a:ext cx="5411470" cy="355108"/>
        </p:xfrm>
        <a:graphic>
          <a:graphicData uri="http://schemas.openxmlformats.org/drawingml/2006/table">
            <a:tbl>
              <a:tblPr firstRow="1" firstCol="1" bandRow="1">
                <a:tableStyleId>{5C22544A-7EE6-4342-B048-85BDC9FD1C3A}</a:tableStyleId>
              </a:tblPr>
              <a:tblGrid>
                <a:gridCol w="1082040">
                  <a:extLst>
                    <a:ext uri="{9D8B030D-6E8A-4147-A177-3AD203B41FA5}">
                      <a16:colId xmlns:a16="http://schemas.microsoft.com/office/drawing/2014/main" val="3487356032"/>
                    </a:ext>
                  </a:extLst>
                </a:gridCol>
                <a:gridCol w="1082040">
                  <a:extLst>
                    <a:ext uri="{9D8B030D-6E8A-4147-A177-3AD203B41FA5}">
                      <a16:colId xmlns:a16="http://schemas.microsoft.com/office/drawing/2014/main" val="3572732679"/>
                    </a:ext>
                  </a:extLst>
                </a:gridCol>
                <a:gridCol w="1082040">
                  <a:extLst>
                    <a:ext uri="{9D8B030D-6E8A-4147-A177-3AD203B41FA5}">
                      <a16:colId xmlns:a16="http://schemas.microsoft.com/office/drawing/2014/main" val="127530290"/>
                    </a:ext>
                  </a:extLst>
                </a:gridCol>
                <a:gridCol w="1082675">
                  <a:extLst>
                    <a:ext uri="{9D8B030D-6E8A-4147-A177-3AD203B41FA5}">
                      <a16:colId xmlns:a16="http://schemas.microsoft.com/office/drawing/2014/main" val="990500625"/>
                    </a:ext>
                  </a:extLst>
                </a:gridCol>
                <a:gridCol w="1082675">
                  <a:extLst>
                    <a:ext uri="{9D8B030D-6E8A-4147-A177-3AD203B41FA5}">
                      <a16:colId xmlns:a16="http://schemas.microsoft.com/office/drawing/2014/main" val="1948650158"/>
                    </a:ext>
                  </a:extLst>
                </a:gridCol>
              </a:tblGrid>
              <a:tr h="355108">
                <a:tc>
                  <a:txBody>
                    <a:bodyPr/>
                    <a:lstStyle/>
                    <a:p>
                      <a:r>
                        <a:rPr lang="en-US" sz="1050">
                          <a:effectLst/>
                        </a:rPr>
                        <a:t>$ GPROV</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a:effectLst/>
                        </a:rPr>
                        <a:t>time of week</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a:effectLst/>
                        </a:rPr>
                        <a:t>left length</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dirty="0">
                          <a:effectLst/>
                        </a:rPr>
                        <a:t>RTCM bin</a:t>
                      </a:r>
                      <a:endParaRPr lang="zh-CN" sz="105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dirty="0">
                          <a:effectLst/>
                        </a:rPr>
                        <a:t> </a:t>
                      </a:r>
                      <a:endParaRPr lang="zh-CN" sz="105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2397787367"/>
                  </a:ext>
                </a:extLst>
              </a:tr>
            </a:tbl>
          </a:graphicData>
        </a:graphic>
      </p:graphicFrame>
      <p:graphicFrame>
        <p:nvGraphicFramePr>
          <p:cNvPr id="4" name="表格 3">
            <a:extLst>
              <a:ext uri="{FF2B5EF4-FFF2-40B4-BE49-F238E27FC236}">
                <a16:creationId xmlns:a16="http://schemas.microsoft.com/office/drawing/2014/main" id="{88E8024A-741A-4A96-BD6A-BEAF6EF2F515}"/>
              </a:ext>
            </a:extLst>
          </p:cNvPr>
          <p:cNvGraphicFramePr>
            <a:graphicFrameLocks noGrp="1"/>
          </p:cNvGraphicFramePr>
          <p:nvPr>
            <p:extLst>
              <p:ext uri="{D42A27DB-BD31-4B8C-83A1-F6EECF244321}">
                <p14:modId xmlns:p14="http://schemas.microsoft.com/office/powerpoint/2010/main" val="2260805119"/>
              </p:ext>
            </p:extLst>
          </p:nvPr>
        </p:nvGraphicFramePr>
        <p:xfrm>
          <a:off x="1469883" y="3972868"/>
          <a:ext cx="5411470" cy="355107"/>
        </p:xfrm>
        <a:graphic>
          <a:graphicData uri="http://schemas.openxmlformats.org/drawingml/2006/table">
            <a:tbl>
              <a:tblPr firstRow="1" firstCol="1" bandRow="1">
                <a:tableStyleId>{5C22544A-7EE6-4342-B048-85BDC9FD1C3A}</a:tableStyleId>
              </a:tblPr>
              <a:tblGrid>
                <a:gridCol w="1082040">
                  <a:extLst>
                    <a:ext uri="{9D8B030D-6E8A-4147-A177-3AD203B41FA5}">
                      <a16:colId xmlns:a16="http://schemas.microsoft.com/office/drawing/2014/main" val="4049646911"/>
                    </a:ext>
                  </a:extLst>
                </a:gridCol>
                <a:gridCol w="1082040">
                  <a:extLst>
                    <a:ext uri="{9D8B030D-6E8A-4147-A177-3AD203B41FA5}">
                      <a16:colId xmlns:a16="http://schemas.microsoft.com/office/drawing/2014/main" val="2302019611"/>
                    </a:ext>
                  </a:extLst>
                </a:gridCol>
                <a:gridCol w="1082040">
                  <a:extLst>
                    <a:ext uri="{9D8B030D-6E8A-4147-A177-3AD203B41FA5}">
                      <a16:colId xmlns:a16="http://schemas.microsoft.com/office/drawing/2014/main" val="2697513434"/>
                    </a:ext>
                  </a:extLst>
                </a:gridCol>
                <a:gridCol w="1082675">
                  <a:extLst>
                    <a:ext uri="{9D8B030D-6E8A-4147-A177-3AD203B41FA5}">
                      <a16:colId xmlns:a16="http://schemas.microsoft.com/office/drawing/2014/main" val="4121577328"/>
                    </a:ext>
                  </a:extLst>
                </a:gridCol>
                <a:gridCol w="1082675">
                  <a:extLst>
                    <a:ext uri="{9D8B030D-6E8A-4147-A177-3AD203B41FA5}">
                      <a16:colId xmlns:a16="http://schemas.microsoft.com/office/drawing/2014/main" val="825587476"/>
                    </a:ext>
                  </a:extLst>
                </a:gridCol>
              </a:tblGrid>
              <a:tr h="355107">
                <a:tc>
                  <a:txBody>
                    <a:bodyPr/>
                    <a:lstStyle/>
                    <a:p>
                      <a:r>
                        <a:rPr lang="en-US" sz="1050" dirty="0">
                          <a:effectLst/>
                        </a:rPr>
                        <a:t>$ GPBAS</a:t>
                      </a:r>
                      <a:endParaRPr lang="zh-CN" sz="105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a:effectLst/>
                        </a:rPr>
                        <a:t>time of week</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a:effectLst/>
                        </a:rPr>
                        <a:t>left length</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a:effectLst/>
                        </a:rPr>
                        <a:t>RTCM bin</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dirty="0">
                          <a:effectLst/>
                        </a:rPr>
                        <a:t> </a:t>
                      </a:r>
                      <a:endParaRPr lang="zh-CN" sz="105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3198931950"/>
                  </a:ext>
                </a:extLst>
              </a:tr>
            </a:tbl>
          </a:graphicData>
        </a:graphic>
      </p:graphicFrame>
    </p:spTree>
    <p:extLst>
      <p:ext uri="{BB962C8B-B14F-4D97-AF65-F5344CB8AC3E}">
        <p14:creationId xmlns:p14="http://schemas.microsoft.com/office/powerpoint/2010/main" val="1069201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Use strsvr to decode aceinna-user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indent="0">
              <a:lnSpc>
                <a:spcPct val="200000"/>
              </a:lnSpc>
              <a:buNone/>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Use strsvr to decode aceinna-user data format. Decode aceinna format data and display information in monitor dialog and save it in files.</a:t>
            </a:r>
          </a:p>
          <a:p>
            <a:pPr marL="514350" indent="-285750">
              <a:lnSpc>
                <a:spcPct val="200000"/>
              </a:lnSpc>
            </a:pPr>
            <a:r>
              <a:rPr lang="en-US" altLang="zh-CN" sz="1800" dirty="0">
                <a:latin typeface="微软雅黑" panose="020B0503020204020204" pitchFamily="34" charset="-122"/>
                <a:cs typeface="Times New Roman" panose="02020603050405020304" pitchFamily="18" charset="0"/>
              </a:rPr>
              <a:t>Select serial for (0) input. Click “opt” button  to open the Serial Options dialog.</a:t>
            </a:r>
            <a:endParaRPr lang="zh-CN" altLang="zh-CN" sz="1800" b="1" dirty="0">
              <a:latin typeface="微软雅黑" panose="020B0503020204020204" pitchFamily="34" charset="-122"/>
              <a:ea typeface="微软雅黑" panose="020B0503020204020204" pitchFamily="34" charset="-122"/>
              <a:cs typeface="Times New Roman" panose="02020603050405020304" pitchFamily="18" charset="0"/>
            </a:endParaRPr>
          </a:p>
          <a:p>
            <a:pPr indent="0">
              <a:lnSpc>
                <a:spcPct val="200000"/>
              </a:lnSpc>
              <a:buNone/>
            </a:pP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a:extLst>
              <a:ext uri="{FF2B5EF4-FFF2-40B4-BE49-F238E27FC236}">
                <a16:creationId xmlns:a16="http://schemas.microsoft.com/office/drawing/2014/main" id="{FF9C8801-37EC-4370-AEF0-BD02410CBE9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61907" y="3429000"/>
            <a:ext cx="4020185" cy="2579370"/>
          </a:xfrm>
          <a:prstGeom prst="rect">
            <a:avLst/>
          </a:prstGeom>
          <a:noFill/>
          <a:ln>
            <a:noFill/>
          </a:ln>
        </p:spPr>
      </p:pic>
    </p:spTree>
    <p:extLst>
      <p:ext uri="{BB962C8B-B14F-4D97-AF65-F5344CB8AC3E}">
        <p14:creationId xmlns:p14="http://schemas.microsoft.com/office/powerpoint/2010/main" val="23138210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Bitrate is selected as 460800.</a:t>
            </a: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8" name="图片 7">
            <a:extLst>
              <a:ext uri="{FF2B5EF4-FFF2-40B4-BE49-F238E27FC236}">
                <a16:creationId xmlns:a16="http://schemas.microsoft.com/office/drawing/2014/main" id="{6A985D3C-A259-4C46-9383-6DBB07A597D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92387" y="1923732"/>
            <a:ext cx="3959225" cy="3010535"/>
          </a:xfrm>
          <a:prstGeom prst="rect">
            <a:avLst/>
          </a:prstGeom>
          <a:noFill/>
          <a:ln>
            <a:noFill/>
          </a:ln>
        </p:spPr>
      </p:pic>
    </p:spTree>
    <p:extLst>
      <p:ext uri="{BB962C8B-B14F-4D97-AF65-F5344CB8AC3E}">
        <p14:creationId xmlns:p14="http://schemas.microsoft.com/office/powerpoint/2010/main" val="26016551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output files path</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Select the path to save the file. For example: </a:t>
            </a:r>
            <a:r>
              <a:rPr lang="en-US" altLang="zh-CN" sz="18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C:\Users\zhangchen\Desktop\rtklog\</a:t>
            </a:r>
            <a:r>
              <a:rPr lang="en-US" altLang="zh-CN" sz="1800" dirty="0">
                <a:solidFill>
                  <a:srgbClr val="FF0000"/>
                </a:solidFill>
                <a:effectLst/>
                <a:latin typeface="Arial" panose="020B0604020202020204" pitchFamily="34" charset="0"/>
                <a:ea typeface="微软雅黑" panose="020B0503020204020204" pitchFamily="34" charset="-122"/>
              </a:rPr>
              <a:t>.</a:t>
            </a:r>
            <a:endParaRPr lang="zh-CN" altLang="zh-CN" sz="1800" b="1"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8" name="图片 7">
            <a:extLst>
              <a:ext uri="{FF2B5EF4-FFF2-40B4-BE49-F238E27FC236}">
                <a16:creationId xmlns:a16="http://schemas.microsoft.com/office/drawing/2014/main" id="{31ECDBEB-111F-4A35-A202-F539DE954C4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61907" y="2139315"/>
            <a:ext cx="4020185" cy="2579370"/>
          </a:xfrm>
          <a:prstGeom prst="rect">
            <a:avLst/>
          </a:prstGeom>
          <a:noFill/>
          <a:ln>
            <a:noFill/>
          </a:ln>
        </p:spPr>
      </p:pic>
    </p:spTree>
    <p:extLst>
      <p:ext uri="{BB962C8B-B14F-4D97-AF65-F5344CB8AC3E}">
        <p14:creationId xmlns:p14="http://schemas.microsoft.com/office/powerpoint/2010/main" val="26546679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fontScale="90000"/>
          </a:bodyPr>
          <a:lstStyle/>
          <a:p>
            <a:r>
              <a:rPr lang="en-US" altLang="zh-CN" dirty="0"/>
              <a:t>Show the data in monitor dialog and save file</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微软雅黑" panose="020B0503020204020204" pitchFamily="34" charset="-122"/>
                <a:cs typeface="Times New Roman" panose="02020603050405020304" pitchFamily="18" charset="0"/>
              </a:rPr>
              <a:t>Click the small square button to open Input Stream Monitor dialog.</a:t>
            </a: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32D32AF8-39C6-42CF-9806-CF234A9C7F98}"/>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61907" y="2139315"/>
            <a:ext cx="4020185" cy="2579370"/>
          </a:xfrm>
          <a:prstGeom prst="rect">
            <a:avLst/>
          </a:prstGeom>
          <a:noFill/>
          <a:ln>
            <a:noFill/>
          </a:ln>
        </p:spPr>
      </p:pic>
    </p:spTree>
    <p:extLst>
      <p:ext uri="{BB962C8B-B14F-4D97-AF65-F5344CB8AC3E}">
        <p14:creationId xmlns:p14="http://schemas.microsoft.com/office/powerpoint/2010/main" val="2320388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fontScale="90000"/>
          </a:bodyPr>
          <a:lstStyle/>
          <a:p>
            <a:r>
              <a:rPr lang="en-US" altLang="zh-CN" dirty="0"/>
              <a:t>Show the data in monitor dialog and save file</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微软雅黑" panose="020B0503020204020204" pitchFamily="34" charset="-122"/>
                <a:cs typeface="Times New Roman" panose="02020603050405020304" pitchFamily="18" charset="0"/>
              </a:rPr>
              <a:t>Select the aceinna-user format.</a:t>
            </a: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图片 5">
            <a:extLst>
              <a:ext uri="{FF2B5EF4-FFF2-40B4-BE49-F238E27FC236}">
                <a16:creationId xmlns:a16="http://schemas.microsoft.com/office/drawing/2014/main" id="{E5CBF218-F37D-4E88-BC95-2A2951E2512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936750" y="1823350"/>
            <a:ext cx="5270500" cy="3743960"/>
          </a:xfrm>
          <a:prstGeom prst="rect">
            <a:avLst/>
          </a:prstGeom>
          <a:noFill/>
          <a:ln>
            <a:noFill/>
          </a:ln>
        </p:spPr>
      </p:pic>
    </p:spTree>
    <p:extLst>
      <p:ext uri="{BB962C8B-B14F-4D97-AF65-F5344CB8AC3E}">
        <p14:creationId xmlns:p14="http://schemas.microsoft.com/office/powerpoint/2010/main" val="845547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fontScale="90000"/>
          </a:bodyPr>
          <a:lstStyle/>
          <a:p>
            <a:r>
              <a:rPr lang="en-US" altLang="zh-CN" dirty="0"/>
              <a:t>Show the data in monitor dialog and save file</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Click “start” button to start receiving data.</a:t>
            </a: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B80292F5-96BD-4252-AA51-2BED35920628}"/>
              </a:ext>
            </a:extLst>
          </p:cNvPr>
          <p:cNvPicPr/>
          <p:nvPr/>
        </p:nvPicPr>
        <p:blipFill>
          <a:blip r:embed="rId2"/>
          <a:stretch>
            <a:fillRect/>
          </a:stretch>
        </p:blipFill>
        <p:spPr>
          <a:xfrm>
            <a:off x="2562225" y="2138362"/>
            <a:ext cx="4019550" cy="2581275"/>
          </a:xfrm>
          <a:prstGeom prst="rect">
            <a:avLst/>
          </a:prstGeom>
        </p:spPr>
      </p:pic>
    </p:spTree>
    <p:extLst>
      <p:ext uri="{BB962C8B-B14F-4D97-AF65-F5344CB8AC3E}">
        <p14:creationId xmlns:p14="http://schemas.microsoft.com/office/powerpoint/2010/main" val="22148916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fontScale="90000"/>
          </a:bodyPr>
          <a:lstStyle/>
          <a:p>
            <a:r>
              <a:rPr lang="en-US" altLang="zh-CN" dirty="0"/>
              <a:t>Show the data in monitor dialog and save file</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微软雅黑" panose="020B0503020204020204" pitchFamily="34" charset="-122"/>
                <a:cs typeface="Times New Roman" panose="02020603050405020304" pitchFamily="18" charset="0"/>
              </a:rPr>
              <a:t>Strsvr is </a:t>
            </a:r>
            <a:r>
              <a:rPr lang="en-US" altLang="zh-CN" sz="1800" dirty="0">
                <a:latin typeface="微软雅黑" panose="020B0503020204020204" pitchFamily="34" charset="-122"/>
                <a:cs typeface="Times New Roman" panose="02020603050405020304" pitchFamily="18" charset="0"/>
              </a:rPr>
              <a:t>running, the data decoding information is showed in monitor dialog</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800" dirty="0">
                <a:latin typeface="微软雅黑" panose="020B0503020204020204" pitchFamily="34" charset="-122"/>
                <a:cs typeface="Times New Roman" panose="02020603050405020304" pitchFamily="18" charset="0"/>
              </a:rPr>
              <a:t>The file is saved in the previous output path</a:t>
            </a: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图片 5">
            <a:extLst>
              <a:ext uri="{FF2B5EF4-FFF2-40B4-BE49-F238E27FC236}">
                <a16:creationId xmlns:a16="http://schemas.microsoft.com/office/drawing/2014/main" id="{24E19C45-9D24-4870-8CC1-8B19E818D157}"/>
              </a:ext>
            </a:extLst>
          </p:cNvPr>
          <p:cNvPicPr/>
          <p:nvPr/>
        </p:nvPicPr>
        <p:blipFill>
          <a:blip r:embed="rId2"/>
          <a:stretch>
            <a:fillRect/>
          </a:stretch>
        </p:blipFill>
        <p:spPr>
          <a:xfrm>
            <a:off x="273742" y="2146905"/>
            <a:ext cx="3319550" cy="2247757"/>
          </a:xfrm>
          <a:prstGeom prst="rect">
            <a:avLst/>
          </a:prstGeom>
        </p:spPr>
      </p:pic>
      <p:pic>
        <p:nvPicPr>
          <p:cNvPr id="5" name="图片 4">
            <a:extLst>
              <a:ext uri="{FF2B5EF4-FFF2-40B4-BE49-F238E27FC236}">
                <a16:creationId xmlns:a16="http://schemas.microsoft.com/office/drawing/2014/main" id="{4BBA923F-8B98-4B4C-822A-D9123EFE65CD}"/>
              </a:ext>
            </a:extLst>
          </p:cNvPr>
          <p:cNvPicPr/>
          <p:nvPr/>
        </p:nvPicPr>
        <p:blipFill>
          <a:blip r:embed="rId3"/>
          <a:stretch>
            <a:fillRect/>
          </a:stretch>
        </p:blipFill>
        <p:spPr>
          <a:xfrm>
            <a:off x="3785178" y="2089646"/>
            <a:ext cx="5085080" cy="3611245"/>
          </a:xfrm>
          <a:prstGeom prst="rect">
            <a:avLst/>
          </a:prstGeom>
        </p:spPr>
      </p:pic>
      <p:pic>
        <p:nvPicPr>
          <p:cNvPr id="7" name="图片 6">
            <a:extLst>
              <a:ext uri="{FF2B5EF4-FFF2-40B4-BE49-F238E27FC236}">
                <a16:creationId xmlns:a16="http://schemas.microsoft.com/office/drawing/2014/main" id="{1ED3D5CE-D1D9-4FC0-9D2D-CF52D75F5B1E}"/>
              </a:ext>
            </a:extLst>
          </p:cNvPr>
          <p:cNvPicPr/>
          <p:nvPr/>
        </p:nvPicPr>
        <p:blipFill rotWithShape="1">
          <a:blip r:embed="rId4"/>
          <a:srcRect r="28595"/>
          <a:stretch/>
        </p:blipFill>
        <p:spPr>
          <a:xfrm>
            <a:off x="191192" y="4531172"/>
            <a:ext cx="3466408" cy="1591310"/>
          </a:xfrm>
          <a:prstGeom prst="rect">
            <a:avLst/>
          </a:prstGeom>
        </p:spPr>
      </p:pic>
    </p:spTree>
    <p:extLst>
      <p:ext uri="{BB962C8B-B14F-4D97-AF65-F5344CB8AC3E}">
        <p14:creationId xmlns:p14="http://schemas.microsoft.com/office/powerpoint/2010/main" val="19520711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fontScale="90000"/>
          </a:bodyPr>
          <a:lstStyle/>
          <a:p>
            <a:r>
              <a:rPr lang="en-US" altLang="zh-CN" dirty="0"/>
              <a:t>Use RTKLIBNAVI to decode aceinna-user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微软雅黑" panose="020B0503020204020204" pitchFamily="34" charset="-122"/>
                <a:cs typeface="Times New Roman" panose="02020603050405020304" pitchFamily="18" charset="0"/>
              </a:rPr>
              <a:t>Aceinna-raw data is the result output from openrtk330. Using rtklibnavi to connect the first serial port of openrtk330,  the RTK processing result data can be recognized. These data can be displayed by SNR plot, sky map and GND Trk.</a:t>
            </a: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695A077E-C1ED-459F-9A02-3D43A45A8AFC}"/>
              </a:ext>
            </a:extLst>
          </p:cNvPr>
          <p:cNvPicPr/>
          <p:nvPr/>
        </p:nvPicPr>
        <p:blipFill>
          <a:blip r:embed="rId2"/>
          <a:stretch>
            <a:fillRect/>
          </a:stretch>
        </p:blipFill>
        <p:spPr>
          <a:xfrm>
            <a:off x="132080" y="3226996"/>
            <a:ext cx="3136034" cy="2277651"/>
          </a:xfrm>
          <a:prstGeom prst="rect">
            <a:avLst/>
          </a:prstGeom>
        </p:spPr>
      </p:pic>
      <p:pic>
        <p:nvPicPr>
          <p:cNvPr id="7" name="图片 6">
            <a:extLst>
              <a:ext uri="{FF2B5EF4-FFF2-40B4-BE49-F238E27FC236}">
                <a16:creationId xmlns:a16="http://schemas.microsoft.com/office/drawing/2014/main" id="{F49C72DE-FCEF-4BA1-B091-BA2E01C9177A}"/>
              </a:ext>
            </a:extLst>
          </p:cNvPr>
          <p:cNvPicPr/>
          <p:nvPr/>
        </p:nvPicPr>
        <p:blipFill>
          <a:blip r:embed="rId3"/>
          <a:stretch>
            <a:fillRect/>
          </a:stretch>
        </p:blipFill>
        <p:spPr>
          <a:xfrm>
            <a:off x="3358284" y="3241949"/>
            <a:ext cx="2858770" cy="2145665"/>
          </a:xfrm>
          <a:prstGeom prst="rect">
            <a:avLst/>
          </a:prstGeom>
        </p:spPr>
      </p:pic>
      <p:pic>
        <p:nvPicPr>
          <p:cNvPr id="6" name="图片 5">
            <a:extLst>
              <a:ext uri="{FF2B5EF4-FFF2-40B4-BE49-F238E27FC236}">
                <a16:creationId xmlns:a16="http://schemas.microsoft.com/office/drawing/2014/main" id="{CEACDEB9-7499-4B5D-9D94-CCC4BD7DF1DB}"/>
              </a:ext>
            </a:extLst>
          </p:cNvPr>
          <p:cNvPicPr/>
          <p:nvPr/>
        </p:nvPicPr>
        <p:blipFill>
          <a:blip r:embed="rId4"/>
          <a:stretch>
            <a:fillRect/>
          </a:stretch>
        </p:blipFill>
        <p:spPr>
          <a:xfrm>
            <a:off x="6061710" y="3289496"/>
            <a:ext cx="2867660" cy="2152650"/>
          </a:xfrm>
          <a:prstGeom prst="rect">
            <a:avLst/>
          </a:prstGeom>
        </p:spPr>
      </p:pic>
      <p:sp>
        <p:nvSpPr>
          <p:cNvPr id="8" name="文本框 7">
            <a:extLst>
              <a:ext uri="{FF2B5EF4-FFF2-40B4-BE49-F238E27FC236}">
                <a16:creationId xmlns:a16="http://schemas.microsoft.com/office/drawing/2014/main" id="{21644B86-3D61-468A-9A50-BE69B9939A02}"/>
              </a:ext>
            </a:extLst>
          </p:cNvPr>
          <p:cNvSpPr txBox="1"/>
          <p:nvPr/>
        </p:nvSpPr>
        <p:spPr>
          <a:xfrm>
            <a:off x="2362240" y="5684978"/>
            <a:ext cx="4572000" cy="369332"/>
          </a:xfrm>
          <a:prstGeom prst="rect">
            <a:avLst/>
          </a:prstGeom>
          <a:noFill/>
        </p:spPr>
        <p:txBody>
          <a:bodyPr wrap="square">
            <a:spAutoFit/>
          </a:bodyPr>
          <a:lstStyle/>
          <a:p>
            <a:pPr indent="266700" algn="ct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SNR plot, star map and GND Trk</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798562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01782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Click the ‘I’ button to open Input Streams</a:t>
            </a:r>
            <a:r>
              <a:rPr lang="en-US" altLang="zh-CN" sz="1800" dirty="0">
                <a:effectLst/>
                <a:latin typeface="微软雅黑" panose="020B0503020204020204" pitchFamily="34" charset="-122"/>
                <a:cs typeface="Times New Roman" panose="02020603050405020304" pitchFamily="18" charset="0"/>
              </a:rPr>
              <a:t> dialog</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p>
          <a:p>
            <a:pPr>
              <a:lnSpc>
                <a:spcPct val="150000"/>
              </a:lnSpc>
            </a:pPr>
            <a:endParaRPr lang="en-US" altLang="zh-CN" sz="1800" b="1"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endParaRPr lang="en-US" altLang="zh-CN" sz="1800" b="1"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r>
              <a:rPr lang="en-US" altLang="zh-CN" sz="1800" dirty="0">
                <a:latin typeface="Arial" panose="020B0604020202020204" pitchFamily="34" charset="0"/>
                <a:ea typeface="微软雅黑" panose="020B0503020204020204" pitchFamily="34" charset="-122"/>
              </a:rPr>
              <a:t>Check (1) Rover in the Input Streams</a:t>
            </a:r>
            <a:r>
              <a:rPr lang="en-US" altLang="zh-CN" sz="1800" dirty="0">
                <a:latin typeface="微软雅黑" panose="020B0503020204020204" pitchFamily="34" charset="-122"/>
                <a:cs typeface="Times New Roman" panose="02020603050405020304" pitchFamily="18" charset="0"/>
              </a:rPr>
              <a:t> </a:t>
            </a:r>
            <a:r>
              <a:rPr lang="en-US" altLang="zh-CN" sz="1800" dirty="0">
                <a:latin typeface="Arial" panose="020B0604020202020204" pitchFamily="34" charset="0"/>
                <a:ea typeface="微软雅黑" panose="020B0503020204020204" pitchFamily="34" charset="-122"/>
              </a:rPr>
              <a:t>dialog</a:t>
            </a:r>
            <a:r>
              <a:rPr lang="en-US" altLang="zh-CN" sz="1800" dirty="0">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1800" b="1"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endParaRPr lang="en-US" altLang="zh-CN" sz="1800" b="1" dirty="0">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50000"/>
              </a:lnSpc>
              <a:buNone/>
            </a:pP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Drawing 0">
            <a:extLst>
              <a:ext uri="{FF2B5EF4-FFF2-40B4-BE49-F238E27FC236}">
                <a16:creationId xmlns:a16="http://schemas.microsoft.com/office/drawing/2014/main" id="{343A91E3-B596-42BD-AB25-8C327879A622}"/>
              </a:ext>
            </a:extLst>
          </p:cNvPr>
          <p:cNvPicPr/>
          <p:nvPr/>
        </p:nvPicPr>
        <p:blipFill>
          <a:blip r:embed="rId2"/>
          <a:stretch>
            <a:fillRect/>
          </a:stretch>
        </p:blipFill>
        <p:spPr>
          <a:xfrm>
            <a:off x="1811168" y="1501739"/>
            <a:ext cx="5267325" cy="2228215"/>
          </a:xfrm>
          <a:prstGeom prst="rect">
            <a:avLst/>
          </a:prstGeom>
        </p:spPr>
      </p:pic>
      <p:pic>
        <p:nvPicPr>
          <p:cNvPr id="6" name="Drawing 1">
            <a:extLst>
              <a:ext uri="{FF2B5EF4-FFF2-40B4-BE49-F238E27FC236}">
                <a16:creationId xmlns:a16="http://schemas.microsoft.com/office/drawing/2014/main" id="{896B366A-944D-4531-8D0C-B22F9BE3D596}"/>
              </a:ext>
            </a:extLst>
          </p:cNvPr>
          <p:cNvPicPr/>
          <p:nvPr/>
        </p:nvPicPr>
        <p:blipFill>
          <a:blip r:embed="rId3"/>
          <a:stretch>
            <a:fillRect/>
          </a:stretch>
        </p:blipFill>
        <p:spPr>
          <a:xfrm>
            <a:off x="2651234" y="4242153"/>
            <a:ext cx="3464952" cy="2083630"/>
          </a:xfrm>
          <a:prstGeom prst="rect">
            <a:avLst/>
          </a:prstGeom>
        </p:spPr>
      </p:pic>
    </p:spTree>
    <p:extLst>
      <p:ext uri="{BB962C8B-B14F-4D97-AF65-F5344CB8AC3E}">
        <p14:creationId xmlns:p14="http://schemas.microsoft.com/office/powerpoint/2010/main" val="18279837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D4D5F1-36D6-41A2-BCBC-F53F76F78CB9}"/>
              </a:ext>
            </a:extLst>
          </p:cNvPr>
          <p:cNvSpPr>
            <a:spLocks noGrp="1"/>
          </p:cNvSpPr>
          <p:nvPr>
            <p:ph type="title"/>
          </p:nvPr>
        </p:nvSpPr>
        <p:spPr/>
        <p:txBody>
          <a:bodyPr/>
          <a:lstStyle/>
          <a:p>
            <a:r>
              <a:rPr lang="en-US" altLang="zh-CN" dirty="0"/>
              <a:t>Content</a:t>
            </a:r>
            <a:endParaRPr lang="zh-CN" altLang="en-US" dirty="0"/>
          </a:p>
        </p:txBody>
      </p:sp>
      <p:sp>
        <p:nvSpPr>
          <p:cNvPr id="3" name="内容占位符 2">
            <a:extLst>
              <a:ext uri="{FF2B5EF4-FFF2-40B4-BE49-F238E27FC236}">
                <a16:creationId xmlns:a16="http://schemas.microsoft.com/office/drawing/2014/main" id="{1FBFFBB5-E7FB-4605-B699-68C845898E31}"/>
              </a:ext>
            </a:extLst>
          </p:cNvPr>
          <p:cNvSpPr>
            <a:spLocks noGrp="1"/>
          </p:cNvSpPr>
          <p:nvPr>
            <p:ph idx="1"/>
          </p:nvPr>
        </p:nvSpPr>
        <p:spPr/>
        <p:txBody>
          <a:bodyPr>
            <a:normAutofit/>
          </a:bodyPr>
          <a:lstStyle/>
          <a:p>
            <a:pPr>
              <a:spcAft>
                <a:spcPts val="1200"/>
              </a:spcAft>
              <a:buFont typeface="Wingdings" panose="05000000000000000000" pitchFamily="2" charset="2"/>
              <a:buChar char="p"/>
            </a:pPr>
            <a:r>
              <a:rPr lang="en-US" altLang="zh-CN" sz="2400" dirty="0"/>
              <a:t> what is rtklib</a:t>
            </a:r>
          </a:p>
          <a:p>
            <a:pPr>
              <a:spcAft>
                <a:spcPts val="1200"/>
              </a:spcAft>
              <a:buFont typeface="Wingdings" panose="05000000000000000000" pitchFamily="2" charset="2"/>
              <a:buChar char="p"/>
            </a:pPr>
            <a:r>
              <a:rPr lang="en-US" altLang="zh-CN" sz="2400" dirty="0"/>
              <a:t> rtklib tools supporting Aceinna Format</a:t>
            </a:r>
          </a:p>
          <a:p>
            <a:pPr>
              <a:spcAft>
                <a:spcPts val="1200"/>
              </a:spcAft>
              <a:buFont typeface="Wingdings" panose="05000000000000000000" pitchFamily="2" charset="2"/>
              <a:buChar char="p"/>
            </a:pPr>
            <a:r>
              <a:rPr lang="en-US" altLang="zh-CN" sz="2400" dirty="0"/>
              <a:t> aceinna data format</a:t>
            </a:r>
          </a:p>
          <a:p>
            <a:pPr>
              <a:spcAft>
                <a:spcPts val="1200"/>
              </a:spcAft>
              <a:buFont typeface="Wingdings" panose="05000000000000000000" pitchFamily="2" charset="2"/>
              <a:buChar char="p"/>
            </a:pPr>
            <a:r>
              <a:rPr lang="en-US" altLang="zh-CN" sz="2400" dirty="0"/>
              <a:t> use strsvr to decode aceinna-user data</a:t>
            </a:r>
          </a:p>
          <a:p>
            <a:pPr>
              <a:spcAft>
                <a:spcPts val="1200"/>
              </a:spcAft>
              <a:buFont typeface="Wingdings" panose="05000000000000000000" pitchFamily="2" charset="2"/>
              <a:buChar char="p"/>
            </a:pPr>
            <a:r>
              <a:rPr lang="en-US" altLang="zh-CN" sz="2400" dirty="0"/>
              <a:t> use rtknavi to decode aceinna-user data</a:t>
            </a:r>
          </a:p>
          <a:p>
            <a:pPr>
              <a:spcAft>
                <a:spcPts val="1200"/>
              </a:spcAft>
              <a:buFont typeface="Wingdings" panose="05000000000000000000" pitchFamily="2" charset="2"/>
              <a:buChar char="p"/>
            </a:pPr>
            <a:r>
              <a:rPr lang="en-US" altLang="zh-CN" sz="2400" dirty="0"/>
              <a:t> use rtknavi to decode aceinna-raw data</a:t>
            </a:r>
          </a:p>
          <a:p>
            <a:pPr>
              <a:spcAft>
                <a:spcPts val="1200"/>
              </a:spcAft>
              <a:buFont typeface="Wingdings" panose="05000000000000000000" pitchFamily="2" charset="2"/>
              <a:buChar char="p"/>
            </a:pPr>
            <a:r>
              <a:rPr lang="en-US" altLang="zh-CN" sz="2400" dirty="0"/>
              <a:t> use </a:t>
            </a:r>
            <a:r>
              <a:rPr lang="en-US" altLang="zh-CN" sz="2400" dirty="0" err="1"/>
              <a:t>rtknavi</a:t>
            </a:r>
            <a:r>
              <a:rPr lang="en-US" altLang="zh-CN" sz="2400" dirty="0"/>
              <a:t> to save ins2000 data and decode</a:t>
            </a:r>
            <a:endParaRPr lang="zh-CN" altLang="en-US" sz="2400" dirty="0"/>
          </a:p>
        </p:txBody>
      </p:sp>
    </p:spTree>
    <p:extLst>
      <p:ext uri="{BB962C8B-B14F-4D97-AF65-F5344CB8AC3E}">
        <p14:creationId xmlns:p14="http://schemas.microsoft.com/office/powerpoint/2010/main" val="30786394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987552"/>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Select “serial”  in the type option</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p>
          <a:p>
            <a:pPr>
              <a:lnSpc>
                <a:spcPct val="150000"/>
              </a:lnSpc>
            </a:pPr>
            <a:endParaRPr lang="en-US" altLang="zh-CN" sz="1800" b="1"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endParaRPr lang="en-US" altLang="zh-CN" sz="1800" b="1" dirty="0">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50000"/>
              </a:lnSpc>
              <a:buNone/>
            </a:pPr>
            <a:endParaRPr lang="en-US" altLang="zh-CN" sz="1800" b="1"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r>
              <a:rPr lang="en-US" altLang="zh-CN" sz="1800" dirty="0">
                <a:latin typeface="Arial" panose="020B0604020202020204" pitchFamily="34" charset="0"/>
                <a:ea typeface="微软雅黑" panose="020B0503020204020204" pitchFamily="34" charset="-122"/>
              </a:rPr>
              <a:t>Click the opt button to open the Serial Options dialog</a:t>
            </a:r>
            <a:r>
              <a:rPr lang="en-US" altLang="zh-CN" sz="1800" dirty="0">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1800" b="1"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Drawing 2">
            <a:extLst>
              <a:ext uri="{FF2B5EF4-FFF2-40B4-BE49-F238E27FC236}">
                <a16:creationId xmlns:a16="http://schemas.microsoft.com/office/drawing/2014/main" id="{742FF78A-8133-4161-8355-401D66961BED}"/>
              </a:ext>
            </a:extLst>
          </p:cNvPr>
          <p:cNvPicPr/>
          <p:nvPr/>
        </p:nvPicPr>
        <p:blipFill>
          <a:blip r:embed="rId2"/>
          <a:stretch>
            <a:fillRect/>
          </a:stretch>
        </p:blipFill>
        <p:spPr>
          <a:xfrm>
            <a:off x="2544208" y="1499023"/>
            <a:ext cx="3553812" cy="2255468"/>
          </a:xfrm>
          <a:prstGeom prst="rect">
            <a:avLst/>
          </a:prstGeom>
        </p:spPr>
      </p:pic>
      <p:pic>
        <p:nvPicPr>
          <p:cNvPr id="6" name="Drawing 3">
            <a:extLst>
              <a:ext uri="{FF2B5EF4-FFF2-40B4-BE49-F238E27FC236}">
                <a16:creationId xmlns:a16="http://schemas.microsoft.com/office/drawing/2014/main" id="{C506AA99-2EFE-45BB-B0CA-60208B05258F}"/>
              </a:ext>
            </a:extLst>
          </p:cNvPr>
          <p:cNvPicPr/>
          <p:nvPr/>
        </p:nvPicPr>
        <p:blipFill>
          <a:blip r:embed="rId3"/>
          <a:stretch>
            <a:fillRect/>
          </a:stretch>
        </p:blipFill>
        <p:spPr>
          <a:xfrm>
            <a:off x="2544208" y="4143904"/>
            <a:ext cx="3648999" cy="2121325"/>
          </a:xfrm>
          <a:prstGeom prst="rect">
            <a:avLst/>
          </a:prstGeom>
        </p:spPr>
      </p:pic>
    </p:spTree>
    <p:extLst>
      <p:ext uri="{BB962C8B-B14F-4D97-AF65-F5344CB8AC3E}">
        <p14:creationId xmlns:p14="http://schemas.microsoft.com/office/powerpoint/2010/main" val="1321281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cs typeface="Times New Roman" panose="02020603050405020304" pitchFamily="18" charset="0"/>
              </a:rPr>
              <a:t>Select the first serial port in the serial Options dialog</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02D868CD-8FCE-48B7-85C5-2E548349286A}"/>
              </a:ext>
            </a:extLst>
          </p:cNvPr>
          <p:cNvPicPr/>
          <p:nvPr/>
        </p:nvPicPr>
        <p:blipFill>
          <a:blip r:embed="rId2"/>
          <a:stretch>
            <a:fillRect/>
          </a:stretch>
        </p:blipFill>
        <p:spPr>
          <a:xfrm>
            <a:off x="2666047" y="2086610"/>
            <a:ext cx="3811905" cy="2684780"/>
          </a:xfrm>
          <a:prstGeom prst="rect">
            <a:avLst/>
          </a:prstGeom>
        </p:spPr>
      </p:pic>
    </p:spTree>
    <p:extLst>
      <p:ext uri="{BB962C8B-B14F-4D97-AF65-F5344CB8AC3E}">
        <p14:creationId xmlns:p14="http://schemas.microsoft.com/office/powerpoint/2010/main" val="14983273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Bitrate is selected as 460800</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Drawing 5">
            <a:extLst>
              <a:ext uri="{FF2B5EF4-FFF2-40B4-BE49-F238E27FC236}">
                <a16:creationId xmlns:a16="http://schemas.microsoft.com/office/drawing/2014/main" id="{8BD69015-3A6C-4D13-9742-CDFDE5005443}"/>
              </a:ext>
            </a:extLst>
          </p:cNvPr>
          <p:cNvPicPr/>
          <p:nvPr/>
        </p:nvPicPr>
        <p:blipFill>
          <a:blip r:embed="rId2"/>
          <a:stretch>
            <a:fillRect/>
          </a:stretch>
        </p:blipFill>
        <p:spPr>
          <a:xfrm>
            <a:off x="2670175" y="2089467"/>
            <a:ext cx="3803650" cy="2679065"/>
          </a:xfrm>
          <a:prstGeom prst="rect">
            <a:avLst/>
          </a:prstGeom>
        </p:spPr>
      </p:pic>
    </p:spTree>
    <p:extLst>
      <p:ext uri="{BB962C8B-B14F-4D97-AF65-F5344CB8AC3E}">
        <p14:creationId xmlns:p14="http://schemas.microsoft.com/office/powerpoint/2010/main" val="111311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Format is selected as Aceinna-user</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D4980B15-FA9E-4D26-9DF5-EDBD8672BD56}"/>
              </a:ext>
            </a:extLst>
          </p:cNvPr>
          <p:cNvPicPr/>
          <p:nvPr/>
        </p:nvPicPr>
        <p:blipFill>
          <a:blip r:embed="rId2"/>
          <a:stretch>
            <a:fillRect/>
          </a:stretch>
        </p:blipFill>
        <p:spPr>
          <a:xfrm>
            <a:off x="2666047" y="2086610"/>
            <a:ext cx="3811905" cy="2684780"/>
          </a:xfrm>
          <a:prstGeom prst="rect">
            <a:avLst/>
          </a:prstGeom>
        </p:spPr>
      </p:pic>
    </p:spTree>
    <p:extLst>
      <p:ext uri="{BB962C8B-B14F-4D97-AF65-F5344CB8AC3E}">
        <p14:creationId xmlns:p14="http://schemas.microsoft.com/office/powerpoint/2010/main" val="16599756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output log files path</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cs typeface="Times New Roman" panose="02020603050405020304" pitchFamily="18" charset="0"/>
              </a:rPr>
              <a:t>Click the ‘L’ button to open Log Streams</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 dialog.</a:t>
            </a:r>
          </a:p>
        </p:txBody>
      </p:sp>
      <p:pic>
        <p:nvPicPr>
          <p:cNvPr id="6" name="图片 5">
            <a:extLst>
              <a:ext uri="{FF2B5EF4-FFF2-40B4-BE49-F238E27FC236}">
                <a16:creationId xmlns:a16="http://schemas.microsoft.com/office/drawing/2014/main" id="{1126BC33-708C-4015-B96D-2B4EE18512CA}"/>
              </a:ext>
            </a:extLst>
          </p:cNvPr>
          <p:cNvPicPr/>
          <p:nvPr/>
        </p:nvPicPr>
        <p:blipFill>
          <a:blip r:embed="rId2"/>
          <a:stretch>
            <a:fillRect/>
          </a:stretch>
        </p:blipFill>
        <p:spPr>
          <a:xfrm>
            <a:off x="1249045" y="1964690"/>
            <a:ext cx="6645910" cy="2928620"/>
          </a:xfrm>
          <a:prstGeom prst="rect">
            <a:avLst/>
          </a:prstGeom>
        </p:spPr>
      </p:pic>
    </p:spTree>
    <p:extLst>
      <p:ext uri="{BB962C8B-B14F-4D97-AF65-F5344CB8AC3E}">
        <p14:creationId xmlns:p14="http://schemas.microsoft.com/office/powerpoint/2010/main" val="41924514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output log files path</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cs typeface="Times New Roman" panose="02020603050405020304" pitchFamily="18" charset="0"/>
              </a:rPr>
              <a:t>Check (6)Rover ,select File type and input the log file paths. Click OK button</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p>
        </p:txBody>
      </p:sp>
      <p:pic>
        <p:nvPicPr>
          <p:cNvPr id="7" name="图片 6">
            <a:extLst>
              <a:ext uri="{FF2B5EF4-FFF2-40B4-BE49-F238E27FC236}">
                <a16:creationId xmlns:a16="http://schemas.microsoft.com/office/drawing/2014/main" id="{F873650A-43A6-4115-9A9D-6CB785044BD2}"/>
              </a:ext>
            </a:extLst>
          </p:cNvPr>
          <p:cNvPicPr/>
          <p:nvPr/>
        </p:nvPicPr>
        <p:blipFill>
          <a:blip r:embed="rId2"/>
          <a:stretch>
            <a:fillRect/>
          </a:stretch>
        </p:blipFill>
        <p:spPr>
          <a:xfrm>
            <a:off x="2878772" y="2465705"/>
            <a:ext cx="3386455" cy="1926590"/>
          </a:xfrm>
          <a:prstGeom prst="rect">
            <a:avLst/>
          </a:prstGeom>
        </p:spPr>
      </p:pic>
    </p:spTree>
    <p:extLst>
      <p:ext uri="{BB962C8B-B14F-4D97-AF65-F5344CB8AC3E}">
        <p14:creationId xmlns:p14="http://schemas.microsoft.com/office/powerpoint/2010/main" val="14872071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Click the start button to start receiving the data</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p>
        </p:txBody>
      </p:sp>
      <p:pic>
        <p:nvPicPr>
          <p:cNvPr id="5" name="图片 4">
            <a:extLst>
              <a:ext uri="{FF2B5EF4-FFF2-40B4-BE49-F238E27FC236}">
                <a16:creationId xmlns:a16="http://schemas.microsoft.com/office/drawing/2014/main" id="{20DA3CCF-216C-443B-9E4A-D736A793E8A9}"/>
              </a:ext>
            </a:extLst>
          </p:cNvPr>
          <p:cNvPicPr/>
          <p:nvPr/>
        </p:nvPicPr>
        <p:blipFill>
          <a:blip r:embed="rId2"/>
          <a:stretch>
            <a:fillRect/>
          </a:stretch>
        </p:blipFill>
        <p:spPr>
          <a:xfrm>
            <a:off x="1249045" y="1964690"/>
            <a:ext cx="6645910" cy="2928620"/>
          </a:xfrm>
          <a:prstGeom prst="rect">
            <a:avLst/>
          </a:prstGeom>
        </p:spPr>
      </p:pic>
    </p:spTree>
    <p:extLst>
      <p:ext uri="{BB962C8B-B14F-4D97-AF65-F5344CB8AC3E}">
        <p14:creationId xmlns:p14="http://schemas.microsoft.com/office/powerpoint/2010/main" val="15752934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cs typeface="Times New Roman" panose="02020603050405020304" pitchFamily="18" charset="0"/>
              </a:rPr>
              <a:t>When receiving the data,  the SNR bar is plotted</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800" dirty="0">
                <a:latin typeface="Arial" panose="020B0604020202020204" pitchFamily="34" charset="0"/>
                <a:ea typeface="微软雅黑" panose="020B0503020204020204" pitchFamily="34" charset="-122"/>
                <a:cs typeface="Times New Roman" panose="02020603050405020304" pitchFamily="18" charset="0"/>
              </a:rPr>
              <a:t> Click the arrow button to switch view (SNR bar, sky map, positioning coordinates, horizontal error scatter, position error timeseries in north, east and up)</a:t>
            </a:r>
            <a:r>
              <a:rPr lang="en-US" altLang="zh-CN" sz="1800" dirty="0">
                <a:latin typeface="微软雅黑" panose="020B0503020204020204" pitchFamily="34" charset="-122"/>
                <a:ea typeface="微软雅黑" panose="020B0503020204020204" pitchFamily="34" charset="-122"/>
                <a:cs typeface="Times New Roman" panose="02020603050405020304" pitchFamily="18" charset="0"/>
              </a:rPr>
              <a:t>.</a:t>
            </a:r>
          </a:p>
          <a:p>
            <a:pPr>
              <a:lnSpc>
                <a:spcPct val="150000"/>
              </a:lnSpc>
            </a:pP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图片 6">
            <a:extLst>
              <a:ext uri="{FF2B5EF4-FFF2-40B4-BE49-F238E27FC236}">
                <a16:creationId xmlns:a16="http://schemas.microsoft.com/office/drawing/2014/main" id="{386928DC-D602-4EAD-9CD4-04FE08038B54}"/>
              </a:ext>
            </a:extLst>
          </p:cNvPr>
          <p:cNvPicPr/>
          <p:nvPr/>
        </p:nvPicPr>
        <p:blipFill>
          <a:blip r:embed="rId2"/>
          <a:stretch>
            <a:fillRect/>
          </a:stretch>
        </p:blipFill>
        <p:spPr>
          <a:xfrm>
            <a:off x="1437467" y="2646333"/>
            <a:ext cx="6645910" cy="2928620"/>
          </a:xfrm>
          <a:prstGeom prst="rect">
            <a:avLst/>
          </a:prstGeom>
        </p:spPr>
      </p:pic>
    </p:spTree>
    <p:extLst>
      <p:ext uri="{BB962C8B-B14F-4D97-AF65-F5344CB8AC3E}">
        <p14:creationId xmlns:p14="http://schemas.microsoft.com/office/powerpoint/2010/main" val="5162178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微软雅黑" panose="020B0503020204020204" pitchFamily="34" charset="-122"/>
                <a:cs typeface="Times New Roman" panose="02020603050405020304" pitchFamily="18" charset="0"/>
              </a:rPr>
              <a:t>The sky map.</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图片 5">
            <a:extLst>
              <a:ext uri="{FF2B5EF4-FFF2-40B4-BE49-F238E27FC236}">
                <a16:creationId xmlns:a16="http://schemas.microsoft.com/office/drawing/2014/main" id="{3C74069E-0ED8-429F-B814-CD885F801176}"/>
              </a:ext>
            </a:extLst>
          </p:cNvPr>
          <p:cNvPicPr/>
          <p:nvPr/>
        </p:nvPicPr>
        <p:blipFill>
          <a:blip r:embed="rId2"/>
          <a:stretch>
            <a:fillRect/>
          </a:stretch>
        </p:blipFill>
        <p:spPr>
          <a:xfrm>
            <a:off x="1249045" y="1964690"/>
            <a:ext cx="6645910" cy="2928620"/>
          </a:xfrm>
          <a:prstGeom prst="rect">
            <a:avLst/>
          </a:prstGeom>
        </p:spPr>
      </p:pic>
    </p:spTree>
    <p:extLst>
      <p:ext uri="{BB962C8B-B14F-4D97-AF65-F5344CB8AC3E}">
        <p14:creationId xmlns:p14="http://schemas.microsoft.com/office/powerpoint/2010/main" val="18561131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Both</a:t>
            </a:r>
            <a:r>
              <a:rPr lang="en-US" altLang="zh-CN" sz="1800" dirty="0">
                <a:effectLst/>
                <a:latin typeface="微软雅黑" panose="020B0503020204020204" pitchFamily="34" charset="-122"/>
                <a:cs typeface="Times New Roman" panose="02020603050405020304" pitchFamily="18" charset="0"/>
              </a:rPr>
              <a:t> sky map and </a:t>
            </a:r>
            <a:r>
              <a:rPr lang="en-US" altLang="zh-CN" sz="1800" dirty="0">
                <a:effectLst/>
                <a:latin typeface="Arial" panose="020B0604020202020204" pitchFamily="34" charset="0"/>
                <a:ea typeface="微软雅黑" panose="020B0503020204020204" pitchFamily="34" charset="-122"/>
              </a:rPr>
              <a:t>SNR plot</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BA8EB156-DEDD-495B-96C8-3C258FFD6088}"/>
              </a:ext>
            </a:extLst>
          </p:cNvPr>
          <p:cNvPicPr/>
          <p:nvPr/>
        </p:nvPicPr>
        <p:blipFill>
          <a:blip r:embed="rId2"/>
          <a:stretch>
            <a:fillRect/>
          </a:stretch>
        </p:blipFill>
        <p:spPr>
          <a:xfrm>
            <a:off x="1249045" y="1964690"/>
            <a:ext cx="6645910" cy="2928620"/>
          </a:xfrm>
          <a:prstGeom prst="rect">
            <a:avLst/>
          </a:prstGeom>
        </p:spPr>
      </p:pic>
    </p:spTree>
    <p:extLst>
      <p:ext uri="{BB962C8B-B14F-4D97-AF65-F5344CB8AC3E}">
        <p14:creationId xmlns:p14="http://schemas.microsoft.com/office/powerpoint/2010/main" val="42001742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What is rtklib</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072330"/>
            <a:ext cx="8616950" cy="5205054"/>
          </a:xfrm>
        </p:spPr>
        <p:txBody>
          <a:bodyPr>
            <a:normAutofit/>
          </a:bodyPr>
          <a:lstStyle/>
          <a:p>
            <a:pPr indent="0">
              <a:lnSpc>
                <a:spcPct val="200000"/>
              </a:lnSpc>
              <a:buNone/>
            </a:pPr>
            <a:r>
              <a:rPr lang="en-US" altLang="zh-CN" sz="1600" dirty="0">
                <a:latin typeface="微软雅黑" panose="020B0503020204020204" pitchFamily="34" charset="-122"/>
                <a:ea typeface="微软雅黑" panose="020B0503020204020204" pitchFamily="34" charset="-122"/>
                <a:cs typeface="Times New Roman" panose="02020603050405020304" pitchFamily="18" charset="0"/>
              </a:rPr>
              <a:t>rtklib</a:t>
            </a:r>
            <a:r>
              <a:rPr lang="en-US" altLang="zh-CN" sz="1600" dirty="0">
                <a:effectLst/>
                <a:latin typeface="微软雅黑" panose="020B0503020204020204" pitchFamily="34" charset="-122"/>
                <a:ea typeface="微软雅黑" panose="020B0503020204020204" pitchFamily="34" charset="-122"/>
                <a:cs typeface="Times New Roman" panose="02020603050405020304" pitchFamily="18" charset="0"/>
              </a:rPr>
              <a:t> is an open-source program package for standard and precise positioning with GNSS (global</a:t>
            </a:r>
            <a:r>
              <a:rPr lang="en-US" altLang="zh-CN" sz="1600" dirty="0">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600" dirty="0">
                <a:effectLst/>
                <a:latin typeface="微软雅黑" panose="020B0503020204020204" pitchFamily="34" charset="-122"/>
                <a:cs typeface="Times New Roman" panose="02020603050405020304" pitchFamily="18" charset="0"/>
              </a:rPr>
              <a:t>navigation satellite system).</a:t>
            </a:r>
            <a:r>
              <a:rPr lang="en-US" altLang="zh-CN" sz="1600" dirty="0">
                <a:effectLst/>
                <a:latin typeface="PalatinoLinotype-Roman"/>
                <a:ea typeface="微软雅黑" panose="020B0503020204020204" pitchFamily="34" charset="-122"/>
                <a:cs typeface="PalatinoLinotype-Roman"/>
              </a:rPr>
              <a:t> </a:t>
            </a:r>
            <a:r>
              <a:rPr lang="en-US" altLang="zh-CN" sz="1600" dirty="0">
                <a:effectLst/>
                <a:latin typeface="微软雅黑" panose="020B0503020204020204" pitchFamily="34" charset="-122"/>
                <a:cs typeface="Times New Roman" panose="02020603050405020304" pitchFamily="18" charset="0"/>
              </a:rPr>
              <a:t>It supports standard and precise positioning algorithms with GPS, GLONASS, Galileo, QZSS, BeiDou and SBAS</a:t>
            </a:r>
            <a:r>
              <a:rPr lang="en-US" altLang="zh-CN" sz="1800" dirty="0">
                <a:effectLst/>
                <a:latin typeface="微软雅黑" panose="020B0503020204020204" pitchFamily="34" charset="-122"/>
                <a:cs typeface="Times New Roman" panose="02020603050405020304" pitchFamily="18" charset="0"/>
              </a:rPr>
              <a:t>.</a:t>
            </a:r>
            <a:endParaRPr lang="en-US" altLang="zh-CN" sz="1600" dirty="0"/>
          </a:p>
        </p:txBody>
      </p:sp>
      <p:pic>
        <p:nvPicPr>
          <p:cNvPr id="4" name="图片 3">
            <a:extLst>
              <a:ext uri="{FF2B5EF4-FFF2-40B4-BE49-F238E27FC236}">
                <a16:creationId xmlns:a16="http://schemas.microsoft.com/office/drawing/2014/main" id="{F6365617-D405-453F-AF9C-9DC6C31EB1AC}"/>
              </a:ext>
            </a:extLst>
          </p:cNvPr>
          <p:cNvPicPr>
            <a:picLocks noChangeAspect="1"/>
          </p:cNvPicPr>
          <p:nvPr/>
        </p:nvPicPr>
        <p:blipFill>
          <a:blip r:embed="rId2"/>
          <a:stretch>
            <a:fillRect/>
          </a:stretch>
        </p:blipFill>
        <p:spPr>
          <a:xfrm>
            <a:off x="1572550" y="2780104"/>
            <a:ext cx="5916349" cy="3329167"/>
          </a:xfrm>
          <a:prstGeom prst="rect">
            <a:avLst/>
          </a:prstGeom>
        </p:spPr>
      </p:pic>
    </p:spTree>
    <p:extLst>
      <p:ext uri="{BB962C8B-B14F-4D97-AF65-F5344CB8AC3E}">
        <p14:creationId xmlns:p14="http://schemas.microsoft.com/office/powerpoint/2010/main" val="36890558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The Gnd Trk</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图片 5">
            <a:extLst>
              <a:ext uri="{FF2B5EF4-FFF2-40B4-BE49-F238E27FC236}">
                <a16:creationId xmlns:a16="http://schemas.microsoft.com/office/drawing/2014/main" id="{8E8515CD-EC0D-43ED-9067-761D2ACF8301}"/>
              </a:ext>
            </a:extLst>
          </p:cNvPr>
          <p:cNvPicPr/>
          <p:nvPr/>
        </p:nvPicPr>
        <p:blipFill>
          <a:blip r:embed="rId2"/>
          <a:stretch>
            <a:fillRect/>
          </a:stretch>
        </p:blipFill>
        <p:spPr>
          <a:xfrm>
            <a:off x="1249045" y="1964690"/>
            <a:ext cx="6645910" cy="2928620"/>
          </a:xfrm>
          <a:prstGeom prst="rect">
            <a:avLst/>
          </a:prstGeom>
        </p:spPr>
      </p:pic>
    </p:spTree>
    <p:extLst>
      <p:ext uri="{BB962C8B-B14F-4D97-AF65-F5344CB8AC3E}">
        <p14:creationId xmlns:p14="http://schemas.microsoft.com/office/powerpoint/2010/main" val="14745837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Click the Plot button to open RTKPLOT</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71CDCC7C-647B-4313-9E14-800E592FFE22}"/>
              </a:ext>
            </a:extLst>
          </p:cNvPr>
          <p:cNvPicPr/>
          <p:nvPr/>
        </p:nvPicPr>
        <p:blipFill>
          <a:blip r:embed="rId2"/>
          <a:stretch>
            <a:fillRect/>
          </a:stretch>
        </p:blipFill>
        <p:spPr>
          <a:xfrm>
            <a:off x="1249045" y="1964690"/>
            <a:ext cx="6645910" cy="2928620"/>
          </a:xfrm>
          <a:prstGeom prst="rect">
            <a:avLst/>
          </a:prstGeom>
        </p:spPr>
      </p:pic>
    </p:spTree>
    <p:extLst>
      <p:ext uri="{BB962C8B-B14F-4D97-AF65-F5344CB8AC3E}">
        <p14:creationId xmlns:p14="http://schemas.microsoft.com/office/powerpoint/2010/main" val="6859717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The RTKPLOT dialog</a:t>
            </a:r>
            <a:r>
              <a:rPr lang="en-US" altLang="zh-CN" sz="1800" dirty="0">
                <a:effectLst/>
                <a:latin typeface="微软雅黑" panose="020B0503020204020204" pitchFamily="34" charset="-122"/>
                <a:cs typeface="Times New Roman" panose="02020603050405020304" pitchFamily="18" charset="0"/>
              </a:rPr>
              <a:t>.</a:t>
            </a:r>
            <a:r>
              <a:rPr lang="en-US" altLang="zh-CN" sz="1800" dirty="0">
                <a:latin typeface="Arial" panose="020B0604020202020204" pitchFamily="34" charset="0"/>
                <a:ea typeface="微软雅黑" panose="020B0503020204020204" pitchFamily="34" charset="-122"/>
              </a:rPr>
              <a:t> Select the drop-down list to switch views</a:t>
            </a:r>
            <a:r>
              <a:rPr lang="en-US" altLang="zh-CN" sz="1800" dirty="0">
                <a:latin typeface="微软雅黑" panose="020B0503020204020204" pitchFamily="34" charset="-122"/>
                <a:cs typeface="Times New Roman" panose="02020603050405020304" pitchFamily="18" charset="0"/>
              </a:rPr>
              <a:t>. </a:t>
            </a:r>
            <a:r>
              <a:rPr lang="en-US" altLang="zh-CN" sz="1800" dirty="0">
                <a:latin typeface="Arial" panose="020B0604020202020204" pitchFamily="34" charset="0"/>
                <a:ea typeface="微软雅黑" panose="020B0503020204020204" pitchFamily="34" charset="-122"/>
              </a:rPr>
              <a:t>The Position error time series are plotted.</a:t>
            </a:r>
            <a:endParaRPr lang="en-US" altLang="zh-CN" sz="1800"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endParaRPr lang="en-US" altLang="zh-CN" sz="1800"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0954FF67-5FBE-411B-8B49-9F4601BA51BB}"/>
              </a:ext>
            </a:extLst>
          </p:cNvPr>
          <p:cNvPicPr/>
          <p:nvPr/>
        </p:nvPicPr>
        <p:blipFill>
          <a:blip r:embed="rId2"/>
          <a:stretch>
            <a:fillRect/>
          </a:stretch>
        </p:blipFill>
        <p:spPr>
          <a:xfrm>
            <a:off x="222250" y="2325231"/>
            <a:ext cx="4236085" cy="3375660"/>
          </a:xfrm>
          <a:prstGeom prst="rect">
            <a:avLst/>
          </a:prstGeom>
        </p:spPr>
      </p:pic>
      <p:pic>
        <p:nvPicPr>
          <p:cNvPr id="7" name="图片 6">
            <a:extLst>
              <a:ext uri="{FF2B5EF4-FFF2-40B4-BE49-F238E27FC236}">
                <a16:creationId xmlns:a16="http://schemas.microsoft.com/office/drawing/2014/main" id="{916652DF-558C-456A-A0D3-76EA415F4239}"/>
              </a:ext>
            </a:extLst>
          </p:cNvPr>
          <p:cNvPicPr/>
          <p:nvPr/>
        </p:nvPicPr>
        <p:blipFill>
          <a:blip r:embed="rId3"/>
          <a:stretch>
            <a:fillRect/>
          </a:stretch>
        </p:blipFill>
        <p:spPr>
          <a:xfrm>
            <a:off x="4572000" y="2352536"/>
            <a:ext cx="4201160" cy="3348355"/>
          </a:xfrm>
          <a:prstGeom prst="rect">
            <a:avLst/>
          </a:prstGeom>
        </p:spPr>
      </p:pic>
    </p:spTree>
    <p:extLst>
      <p:ext uri="{BB962C8B-B14F-4D97-AF65-F5344CB8AC3E}">
        <p14:creationId xmlns:p14="http://schemas.microsoft.com/office/powerpoint/2010/main" val="39464651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111125" y="914929"/>
            <a:ext cx="89217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Click Stop button to stop receiving data</a:t>
            </a:r>
            <a:r>
              <a:rPr lang="en-US" altLang="zh-CN" sz="1800" dirty="0">
                <a:latin typeface="微软雅黑" panose="020B0503020204020204" pitchFamily="34" charset="-122"/>
                <a:cs typeface="Times New Roman" panose="02020603050405020304" pitchFamily="18" charset="0"/>
              </a:rPr>
              <a:t>. The output file is saved in the selected output path.</a:t>
            </a:r>
            <a:endParaRPr lang="en-US" altLang="zh-CN" sz="1800"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F7B04901-DB22-4D45-9429-8E54D7858147}"/>
              </a:ext>
            </a:extLst>
          </p:cNvPr>
          <p:cNvPicPr/>
          <p:nvPr/>
        </p:nvPicPr>
        <p:blipFill>
          <a:blip r:embed="rId2"/>
          <a:stretch>
            <a:fillRect/>
          </a:stretch>
        </p:blipFill>
        <p:spPr>
          <a:xfrm>
            <a:off x="1207770" y="1773929"/>
            <a:ext cx="6645910" cy="2928620"/>
          </a:xfrm>
          <a:prstGeom prst="rect">
            <a:avLst/>
          </a:prstGeom>
        </p:spPr>
      </p:pic>
      <p:pic>
        <p:nvPicPr>
          <p:cNvPr id="6" name="图片 5">
            <a:extLst>
              <a:ext uri="{FF2B5EF4-FFF2-40B4-BE49-F238E27FC236}">
                <a16:creationId xmlns:a16="http://schemas.microsoft.com/office/drawing/2014/main" id="{68775011-10D6-42AB-A895-7A35D9BB9F05}"/>
              </a:ext>
            </a:extLst>
          </p:cNvPr>
          <p:cNvPicPr/>
          <p:nvPr/>
        </p:nvPicPr>
        <p:blipFill>
          <a:blip r:embed="rId3"/>
          <a:stretch>
            <a:fillRect/>
          </a:stretch>
        </p:blipFill>
        <p:spPr>
          <a:xfrm>
            <a:off x="2317115" y="4949248"/>
            <a:ext cx="4427220" cy="1304290"/>
          </a:xfrm>
          <a:prstGeom prst="rect">
            <a:avLst/>
          </a:prstGeom>
        </p:spPr>
      </p:pic>
    </p:spTree>
    <p:extLst>
      <p:ext uri="{BB962C8B-B14F-4D97-AF65-F5344CB8AC3E}">
        <p14:creationId xmlns:p14="http://schemas.microsoft.com/office/powerpoint/2010/main" val="40212860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fontScale="90000"/>
          </a:bodyPr>
          <a:lstStyle/>
          <a:p>
            <a:r>
              <a:rPr lang="en-US" altLang="zh-CN" dirty="0"/>
              <a:t>Use RTKLIBNAVI to decode aceinna-raw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Aceinna-raw data contains the original data of rover station and base station. Using rtklibnavi to connect the third serial port of openrtk330,  the rover station and the base station information can be read at the same time. These data can be displayed by SNR plot, sky map, baseline and GND Trk. At the same time, these data can also be used for RTK processing</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8" name="图片 7">
            <a:extLst>
              <a:ext uri="{FF2B5EF4-FFF2-40B4-BE49-F238E27FC236}">
                <a16:creationId xmlns:a16="http://schemas.microsoft.com/office/drawing/2014/main" id="{6EB0D6CC-657C-4D3D-ACE1-D26B4963532C}"/>
              </a:ext>
            </a:extLst>
          </p:cNvPr>
          <p:cNvPicPr/>
          <p:nvPr/>
        </p:nvPicPr>
        <p:blipFill>
          <a:blip r:embed="rId2"/>
          <a:stretch>
            <a:fillRect/>
          </a:stretch>
        </p:blipFill>
        <p:spPr>
          <a:xfrm>
            <a:off x="1632585" y="3759636"/>
            <a:ext cx="2939415" cy="2206625"/>
          </a:xfrm>
          <a:prstGeom prst="rect">
            <a:avLst/>
          </a:prstGeom>
        </p:spPr>
      </p:pic>
      <p:pic>
        <p:nvPicPr>
          <p:cNvPr id="9" name="图片 8">
            <a:extLst>
              <a:ext uri="{FF2B5EF4-FFF2-40B4-BE49-F238E27FC236}">
                <a16:creationId xmlns:a16="http://schemas.microsoft.com/office/drawing/2014/main" id="{2F9CDF1B-AF61-40BC-8D18-3D0093134693}"/>
              </a:ext>
            </a:extLst>
          </p:cNvPr>
          <p:cNvPicPr/>
          <p:nvPr/>
        </p:nvPicPr>
        <p:blipFill>
          <a:blip r:embed="rId3"/>
          <a:stretch>
            <a:fillRect/>
          </a:stretch>
        </p:blipFill>
        <p:spPr>
          <a:xfrm>
            <a:off x="4572000" y="3783765"/>
            <a:ext cx="2875280" cy="2158365"/>
          </a:xfrm>
          <a:prstGeom prst="rect">
            <a:avLst/>
          </a:prstGeom>
        </p:spPr>
      </p:pic>
    </p:spTree>
    <p:extLst>
      <p:ext uri="{BB962C8B-B14F-4D97-AF65-F5344CB8AC3E}">
        <p14:creationId xmlns:p14="http://schemas.microsoft.com/office/powerpoint/2010/main" val="12546916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fontScale="90000"/>
          </a:bodyPr>
          <a:lstStyle/>
          <a:p>
            <a:r>
              <a:rPr lang="en-US" altLang="zh-CN" dirty="0"/>
              <a:t>Use RTKLIBNAVI to decode aceinna-raw data</a:t>
            </a:r>
            <a:endParaRPr lang="zh-CN" altLang="en-US" dirty="0"/>
          </a:p>
        </p:txBody>
      </p:sp>
      <p:pic>
        <p:nvPicPr>
          <p:cNvPr id="6" name="图片 5">
            <a:extLst>
              <a:ext uri="{FF2B5EF4-FFF2-40B4-BE49-F238E27FC236}">
                <a16:creationId xmlns:a16="http://schemas.microsoft.com/office/drawing/2014/main" id="{F513A5DC-A38C-4E1C-8794-5FE72BF0C39D}"/>
              </a:ext>
            </a:extLst>
          </p:cNvPr>
          <p:cNvPicPr/>
          <p:nvPr/>
        </p:nvPicPr>
        <p:blipFill>
          <a:blip r:embed="rId2"/>
          <a:stretch>
            <a:fillRect/>
          </a:stretch>
        </p:blipFill>
        <p:spPr>
          <a:xfrm>
            <a:off x="1649730" y="2417969"/>
            <a:ext cx="2922270" cy="2193290"/>
          </a:xfrm>
          <a:prstGeom prst="rect">
            <a:avLst/>
          </a:prstGeom>
        </p:spPr>
      </p:pic>
      <p:pic>
        <p:nvPicPr>
          <p:cNvPr id="7" name="图片 6">
            <a:extLst>
              <a:ext uri="{FF2B5EF4-FFF2-40B4-BE49-F238E27FC236}">
                <a16:creationId xmlns:a16="http://schemas.microsoft.com/office/drawing/2014/main" id="{FC51AD82-BF37-456F-BB36-057A2187F0BC}"/>
              </a:ext>
            </a:extLst>
          </p:cNvPr>
          <p:cNvPicPr/>
          <p:nvPr/>
        </p:nvPicPr>
        <p:blipFill>
          <a:blip r:embed="rId3"/>
          <a:stretch>
            <a:fillRect/>
          </a:stretch>
        </p:blipFill>
        <p:spPr>
          <a:xfrm>
            <a:off x="4572000" y="2423684"/>
            <a:ext cx="2914015" cy="2187575"/>
          </a:xfrm>
          <a:prstGeom prst="rect">
            <a:avLst/>
          </a:prstGeom>
        </p:spPr>
      </p:pic>
      <p:sp>
        <p:nvSpPr>
          <p:cNvPr id="10" name="文本框 9">
            <a:extLst>
              <a:ext uri="{FF2B5EF4-FFF2-40B4-BE49-F238E27FC236}">
                <a16:creationId xmlns:a16="http://schemas.microsoft.com/office/drawing/2014/main" id="{17214275-34C2-4A24-BFB7-F1E3EBC6FDC7}"/>
              </a:ext>
            </a:extLst>
          </p:cNvPr>
          <p:cNvSpPr txBox="1"/>
          <p:nvPr/>
        </p:nvSpPr>
        <p:spPr>
          <a:xfrm>
            <a:off x="2150615" y="4936854"/>
            <a:ext cx="4842769" cy="369332"/>
          </a:xfrm>
          <a:prstGeom prst="rect">
            <a:avLst/>
          </a:prstGeom>
          <a:noFill/>
        </p:spPr>
        <p:txBody>
          <a:bodyPr wrap="square">
            <a:spAutoFit/>
          </a:bodyPr>
          <a:lstStyle/>
          <a:p>
            <a:r>
              <a:rPr lang="en-US" altLang="zh-CN" sz="1800" dirty="0">
                <a:effectLst/>
                <a:latin typeface="微软雅黑" panose="020B0503020204020204" pitchFamily="34" charset="-122"/>
                <a:cs typeface="Times New Roman" panose="02020603050405020304" pitchFamily="18" charset="0"/>
              </a:rPr>
              <a:t>SNR plot, star map, baseline and GND Trk</a:t>
            </a:r>
            <a:endParaRPr lang="zh-CN" altLang="en-US" dirty="0"/>
          </a:p>
        </p:txBody>
      </p:sp>
    </p:spTree>
    <p:extLst>
      <p:ext uri="{BB962C8B-B14F-4D97-AF65-F5344CB8AC3E}">
        <p14:creationId xmlns:p14="http://schemas.microsoft.com/office/powerpoint/2010/main" val="940847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Click the ‘I’ button to open Input Streams</a:t>
            </a:r>
            <a:r>
              <a:rPr lang="en-US" altLang="zh-CN" sz="1800" dirty="0">
                <a:effectLst/>
                <a:latin typeface="微软雅黑" panose="020B0503020204020204" pitchFamily="34" charset="-122"/>
                <a:cs typeface="Times New Roman" panose="02020603050405020304" pitchFamily="18" charset="0"/>
              </a:rPr>
              <a:t> dialog.</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Drawing 0">
            <a:extLst>
              <a:ext uri="{FF2B5EF4-FFF2-40B4-BE49-F238E27FC236}">
                <a16:creationId xmlns:a16="http://schemas.microsoft.com/office/drawing/2014/main" id="{4DE85DF4-D306-46A2-9229-202DD42E0AA9}"/>
              </a:ext>
            </a:extLst>
          </p:cNvPr>
          <p:cNvPicPr/>
          <p:nvPr/>
        </p:nvPicPr>
        <p:blipFill>
          <a:blip r:embed="rId2"/>
          <a:stretch>
            <a:fillRect/>
          </a:stretch>
        </p:blipFill>
        <p:spPr>
          <a:xfrm>
            <a:off x="1897062" y="1884943"/>
            <a:ext cx="5267325" cy="2228215"/>
          </a:xfrm>
          <a:prstGeom prst="rect">
            <a:avLst/>
          </a:prstGeom>
        </p:spPr>
      </p:pic>
    </p:spTree>
    <p:extLst>
      <p:ext uri="{BB962C8B-B14F-4D97-AF65-F5344CB8AC3E}">
        <p14:creationId xmlns:p14="http://schemas.microsoft.com/office/powerpoint/2010/main" val="35326221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cs typeface="Times New Roman" panose="02020603050405020304" pitchFamily="18" charset="0"/>
              </a:rPr>
              <a:t>Check (1) Rover in the Input Streams</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800" dirty="0">
                <a:effectLst/>
                <a:latin typeface="Arial" panose="020B0604020202020204" pitchFamily="34" charset="0"/>
                <a:ea typeface="微软雅黑" panose="020B0503020204020204" pitchFamily="34" charset="-122"/>
                <a:cs typeface="Times New Roman" panose="02020603050405020304" pitchFamily="18" charset="0"/>
              </a:rPr>
              <a:t>dialog</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Drawing 1">
            <a:extLst>
              <a:ext uri="{FF2B5EF4-FFF2-40B4-BE49-F238E27FC236}">
                <a16:creationId xmlns:a16="http://schemas.microsoft.com/office/drawing/2014/main" id="{8321A779-1A5F-416F-955A-E059D6693722}"/>
              </a:ext>
            </a:extLst>
          </p:cNvPr>
          <p:cNvPicPr/>
          <p:nvPr/>
        </p:nvPicPr>
        <p:blipFill>
          <a:blip r:embed="rId2"/>
          <a:stretch>
            <a:fillRect/>
          </a:stretch>
        </p:blipFill>
        <p:spPr>
          <a:xfrm>
            <a:off x="2705735" y="2237740"/>
            <a:ext cx="3732530" cy="2382520"/>
          </a:xfrm>
          <a:prstGeom prst="rect">
            <a:avLst/>
          </a:prstGeom>
        </p:spPr>
      </p:pic>
    </p:spTree>
    <p:extLst>
      <p:ext uri="{BB962C8B-B14F-4D97-AF65-F5344CB8AC3E}">
        <p14:creationId xmlns:p14="http://schemas.microsoft.com/office/powerpoint/2010/main" val="25382620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cs typeface="Times New Roman" panose="02020603050405020304" pitchFamily="18" charset="0"/>
              </a:rPr>
              <a:t>Select serial in the type option</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Drawing 2">
            <a:extLst>
              <a:ext uri="{FF2B5EF4-FFF2-40B4-BE49-F238E27FC236}">
                <a16:creationId xmlns:a16="http://schemas.microsoft.com/office/drawing/2014/main" id="{DE7155B4-2C94-4CA7-A03E-1F383214EA74}"/>
              </a:ext>
            </a:extLst>
          </p:cNvPr>
          <p:cNvPicPr/>
          <p:nvPr/>
        </p:nvPicPr>
        <p:blipFill>
          <a:blip r:embed="rId2"/>
          <a:stretch>
            <a:fillRect/>
          </a:stretch>
        </p:blipFill>
        <p:spPr>
          <a:xfrm>
            <a:off x="2689542" y="2219642"/>
            <a:ext cx="3764915" cy="2418715"/>
          </a:xfrm>
          <a:prstGeom prst="rect">
            <a:avLst/>
          </a:prstGeom>
        </p:spPr>
      </p:pic>
    </p:spTree>
    <p:extLst>
      <p:ext uri="{BB962C8B-B14F-4D97-AF65-F5344CB8AC3E}">
        <p14:creationId xmlns:p14="http://schemas.microsoft.com/office/powerpoint/2010/main" val="38256231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Click the opt button to open the Serial Options dialog</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Drawing 3">
            <a:extLst>
              <a:ext uri="{FF2B5EF4-FFF2-40B4-BE49-F238E27FC236}">
                <a16:creationId xmlns:a16="http://schemas.microsoft.com/office/drawing/2014/main" id="{9FB5081F-E7DE-4BE8-B7E0-603AEE1EBFC2}"/>
              </a:ext>
            </a:extLst>
          </p:cNvPr>
          <p:cNvPicPr/>
          <p:nvPr/>
        </p:nvPicPr>
        <p:blipFill>
          <a:blip r:embed="rId2"/>
          <a:stretch>
            <a:fillRect/>
          </a:stretch>
        </p:blipFill>
        <p:spPr>
          <a:xfrm>
            <a:off x="2675255" y="2213927"/>
            <a:ext cx="3793490" cy="2430145"/>
          </a:xfrm>
          <a:prstGeom prst="rect">
            <a:avLst/>
          </a:prstGeom>
        </p:spPr>
      </p:pic>
    </p:spTree>
    <p:extLst>
      <p:ext uri="{BB962C8B-B14F-4D97-AF65-F5344CB8AC3E}">
        <p14:creationId xmlns:p14="http://schemas.microsoft.com/office/powerpoint/2010/main" val="2279165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Rtklib tools supporting Aceinna Format</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fontScale="92500" lnSpcReduction="10000"/>
          </a:bodyPr>
          <a:lstStyle/>
          <a:p>
            <a:pPr indent="0">
              <a:lnSpc>
                <a:spcPct val="200000"/>
              </a:lnSpc>
              <a:spcBef>
                <a:spcPts val="600"/>
              </a:spcBef>
              <a:buNone/>
            </a:pPr>
            <a:r>
              <a:rPr lang="en-US" altLang="zh-CN" sz="1800" dirty="0">
                <a:latin typeface="微软雅黑" panose="020B0503020204020204" pitchFamily="34" charset="-122"/>
                <a:ea typeface="微软雅黑" panose="020B0503020204020204" pitchFamily="34" charset="-122"/>
                <a:cs typeface="Times New Roman" panose="02020603050405020304" pitchFamily="18" charset="0"/>
              </a:rPr>
              <a:t>r</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tklib tools supporting aceinna </a:t>
            </a:r>
            <a:r>
              <a:rPr lang="en-US" altLang="zh-CN" sz="1800" dirty="0">
                <a:latin typeface="微软雅黑" panose="020B0503020204020204" pitchFamily="34" charset="-122"/>
                <a:ea typeface="微软雅黑" panose="020B0503020204020204" pitchFamily="34" charset="-122"/>
                <a:cs typeface="Times New Roman" panose="02020603050405020304" pitchFamily="18" charset="0"/>
              </a:rPr>
              <a:t>f</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ormat is a special version of rtklib which supports aceinna data format to display data, decode data, save data and also plotting and RTK processing.</a:t>
            </a: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lnSpc>
                <a:spcPct val="200000"/>
              </a:lnSpc>
              <a:spcBef>
                <a:spcPts val="600"/>
              </a:spcBef>
            </a:pPr>
            <a:r>
              <a:rPr lang="en-US" altLang="zh-CN" sz="1800" dirty="0">
                <a:latin typeface="微软雅黑" panose="020B0503020204020204" pitchFamily="34" charset="-122"/>
                <a:ea typeface="微软雅黑" panose="020B0503020204020204" pitchFamily="34" charset="-122"/>
                <a:cs typeface="Times New Roman" panose="02020603050405020304" pitchFamily="18" charset="0"/>
              </a:rPr>
              <a:t>rtklib </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with Aceinna format binary version:</a:t>
            </a: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200000"/>
              </a:lnSpc>
              <a:spcBef>
                <a:spcPts val="600"/>
              </a:spcBef>
              <a:buNone/>
            </a:pPr>
            <a:r>
              <a:rPr lang="en-US" altLang="zh-CN" sz="1800" u="sng" dirty="0">
                <a:solidFill>
                  <a:srgbClr val="0563C1"/>
                </a:solidFill>
                <a:effectLst/>
                <a:latin typeface="微软雅黑" panose="020B0503020204020204" pitchFamily="34" charset="-122"/>
                <a:ea typeface="微软雅黑" panose="020B0503020204020204" pitchFamily="34" charset="-122"/>
                <a:cs typeface="Times New Roman" panose="02020603050405020304" pitchFamily="18" charset="0"/>
                <a:hlinkClick r:id="rId2"/>
              </a:rPr>
              <a:t>https://github.com/Aceinna/rtklib_bin_aceinna</a:t>
            </a: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lnSpc>
                <a:spcPct val="200000"/>
              </a:lnSpc>
              <a:spcBef>
                <a:spcPts val="600"/>
              </a:spcBef>
            </a:pPr>
            <a:r>
              <a:rPr lang="en-US" altLang="zh-CN" sz="1800" dirty="0">
                <a:latin typeface="微软雅黑" panose="020B0503020204020204" pitchFamily="34" charset="-122"/>
                <a:ea typeface="微软雅黑" panose="020B0503020204020204" pitchFamily="34" charset="-122"/>
                <a:cs typeface="Times New Roman" panose="02020603050405020304" pitchFamily="18" charset="0"/>
              </a:rPr>
              <a:t>rtklib </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with Aceinna format source version:</a:t>
            </a: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200000"/>
              </a:lnSpc>
              <a:spcBef>
                <a:spcPts val="600"/>
              </a:spcBef>
              <a:buNone/>
            </a:pPr>
            <a:r>
              <a:rPr lang="en-US" altLang="zh-CN" sz="1800" u="sng" dirty="0">
                <a:solidFill>
                  <a:srgbClr val="0563C1"/>
                </a:solidFill>
                <a:effectLst/>
                <a:latin typeface="微软雅黑" panose="020B0503020204020204" pitchFamily="34" charset="-122"/>
                <a:ea typeface="微软雅黑" panose="020B0503020204020204" pitchFamily="34" charset="-122"/>
                <a:cs typeface="Times New Roman" panose="02020603050405020304" pitchFamily="18" charset="0"/>
                <a:hlinkClick r:id="rId3"/>
              </a:rPr>
              <a:t>https://github.com/Aceinna/rtklib_aceinna</a:t>
            </a:r>
            <a:endParaRPr lang="en-US" altLang="zh-CN" sz="1800" u="sng" dirty="0">
              <a:solidFill>
                <a:srgbClr val="0563C1"/>
              </a:solidFill>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200000"/>
              </a:lnSpc>
              <a:spcBef>
                <a:spcPts val="600"/>
              </a:spcBef>
              <a:buNone/>
            </a:pPr>
            <a:r>
              <a:rPr lang="en-US" altLang="zh-CN" sz="1400" dirty="0">
                <a:highlight>
                  <a:srgbClr val="FFFF00"/>
                </a:highlight>
                <a:latin typeface="微软雅黑" panose="020B0503020204020204" pitchFamily="34" charset="-122"/>
                <a:ea typeface="微软雅黑" panose="020B0503020204020204" pitchFamily="34" charset="-122"/>
                <a:cs typeface="Times New Roman" panose="02020603050405020304" pitchFamily="18" charset="0"/>
              </a:rPr>
              <a:t>A special OpenRTK330LI firmware “OpenRTK330L-GNSS_RTK_INS_NEW_DATA_FORMAT.bin”supports</a:t>
            </a:r>
          </a:p>
          <a:p>
            <a:pPr marL="0" indent="0">
              <a:lnSpc>
                <a:spcPct val="200000"/>
              </a:lnSpc>
              <a:spcBef>
                <a:spcPts val="600"/>
              </a:spcBef>
              <a:buNone/>
            </a:pPr>
            <a:r>
              <a:rPr lang="en-US" altLang="zh-CN" sz="1400" dirty="0">
                <a:highlight>
                  <a:srgbClr val="FFFF00"/>
                </a:highlight>
                <a:latin typeface="微软雅黑" panose="020B0503020204020204" pitchFamily="34" charset="-122"/>
                <a:ea typeface="微软雅黑" panose="020B0503020204020204" pitchFamily="34" charset="-122"/>
                <a:cs typeface="Times New Roman" panose="02020603050405020304" pitchFamily="18" charset="0"/>
              </a:rPr>
              <a:t>new aceinna data format output.</a:t>
            </a:r>
            <a:r>
              <a:rPr lang="en-US" altLang="zh-CN" sz="1400" dirty="0">
                <a:latin typeface="微软雅黑" panose="020B0503020204020204" pitchFamily="34" charset="-122"/>
                <a:ea typeface="微软雅黑" panose="020B0503020204020204" pitchFamily="34" charset="-122"/>
                <a:cs typeface="Times New Roman" panose="02020603050405020304" pitchFamily="18" charset="0"/>
              </a:rPr>
              <a:t> The download links is as follow</a:t>
            </a:r>
          </a:p>
          <a:p>
            <a:pPr marL="0" indent="0">
              <a:lnSpc>
                <a:spcPct val="200000"/>
              </a:lnSpc>
              <a:spcBef>
                <a:spcPts val="600"/>
              </a:spcBef>
              <a:buNone/>
            </a:pPr>
            <a:r>
              <a:rPr lang="en-US" altLang="zh-CN" sz="1400" dirty="0">
                <a:latin typeface="微软雅黑" panose="020B0503020204020204" pitchFamily="34" charset="-122"/>
                <a:ea typeface="微软雅黑" panose="020B0503020204020204" pitchFamily="34" charset="-122"/>
                <a:cs typeface="Times New Roman" panose="02020603050405020304" pitchFamily="18" charset="0"/>
              </a:rPr>
              <a:t>https://developers.aceinna.com/code/apps</a:t>
            </a:r>
            <a:endParaRPr lang="zh-CN" altLang="zh-CN" sz="1400" dirty="0">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9416009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Select the third serial port in the serial Options dialog</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Drawing 4">
            <a:extLst>
              <a:ext uri="{FF2B5EF4-FFF2-40B4-BE49-F238E27FC236}">
                <a16:creationId xmlns:a16="http://schemas.microsoft.com/office/drawing/2014/main" id="{E9805937-2EEC-4970-9AA9-116DD4CB6920}"/>
              </a:ext>
            </a:extLst>
          </p:cNvPr>
          <p:cNvPicPr/>
          <p:nvPr/>
        </p:nvPicPr>
        <p:blipFill>
          <a:blip r:embed="rId2"/>
          <a:stretch>
            <a:fillRect/>
          </a:stretch>
        </p:blipFill>
        <p:spPr>
          <a:xfrm>
            <a:off x="2661920" y="2083752"/>
            <a:ext cx="3820160" cy="2690495"/>
          </a:xfrm>
          <a:prstGeom prst="rect">
            <a:avLst/>
          </a:prstGeom>
        </p:spPr>
      </p:pic>
    </p:spTree>
    <p:extLst>
      <p:ext uri="{BB962C8B-B14F-4D97-AF65-F5344CB8AC3E}">
        <p14:creationId xmlns:p14="http://schemas.microsoft.com/office/powerpoint/2010/main" val="32406259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Bitrate is selected as 460800</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Drawing 5">
            <a:extLst>
              <a:ext uri="{FF2B5EF4-FFF2-40B4-BE49-F238E27FC236}">
                <a16:creationId xmlns:a16="http://schemas.microsoft.com/office/drawing/2014/main" id="{853A0D47-79EC-4A04-A01E-A956603924D1}"/>
              </a:ext>
            </a:extLst>
          </p:cNvPr>
          <p:cNvPicPr/>
          <p:nvPr/>
        </p:nvPicPr>
        <p:blipFill>
          <a:blip r:embed="rId2"/>
          <a:stretch>
            <a:fillRect/>
          </a:stretch>
        </p:blipFill>
        <p:spPr>
          <a:xfrm>
            <a:off x="2670175" y="2089467"/>
            <a:ext cx="3803650" cy="2679065"/>
          </a:xfrm>
          <a:prstGeom prst="rect">
            <a:avLst/>
          </a:prstGeom>
        </p:spPr>
      </p:pic>
    </p:spTree>
    <p:extLst>
      <p:ext uri="{BB962C8B-B14F-4D97-AF65-F5344CB8AC3E}">
        <p14:creationId xmlns:p14="http://schemas.microsoft.com/office/powerpoint/2010/main" val="33466821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Set input stream parameter</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Format is selected Aceinna-raw</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C51C6B26-C42B-4E1C-A391-8B2C8F43CE9E}"/>
              </a:ext>
            </a:extLst>
          </p:cNvPr>
          <p:cNvPicPr/>
          <p:nvPr/>
        </p:nvPicPr>
        <p:blipFill>
          <a:blip r:embed="rId2"/>
          <a:stretch>
            <a:fillRect/>
          </a:stretch>
        </p:blipFill>
        <p:spPr>
          <a:xfrm>
            <a:off x="2674302" y="2092325"/>
            <a:ext cx="3795395" cy="2673350"/>
          </a:xfrm>
          <a:prstGeom prst="rect">
            <a:avLst/>
          </a:prstGeom>
        </p:spPr>
      </p:pic>
    </p:spTree>
    <p:extLst>
      <p:ext uri="{BB962C8B-B14F-4D97-AF65-F5344CB8AC3E}">
        <p14:creationId xmlns:p14="http://schemas.microsoft.com/office/powerpoint/2010/main" val="34513203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RTK processing config</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Close the Input Streams dialog and click the options button to open the options dialog</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Drawing 7">
            <a:extLst>
              <a:ext uri="{FF2B5EF4-FFF2-40B4-BE49-F238E27FC236}">
                <a16:creationId xmlns:a16="http://schemas.microsoft.com/office/drawing/2014/main" id="{D34314EC-0892-4DC5-B636-9482FFA562E3}"/>
              </a:ext>
            </a:extLst>
          </p:cNvPr>
          <p:cNvPicPr/>
          <p:nvPr/>
        </p:nvPicPr>
        <p:blipFill>
          <a:blip r:embed="rId2"/>
          <a:stretch>
            <a:fillRect/>
          </a:stretch>
        </p:blipFill>
        <p:spPr>
          <a:xfrm>
            <a:off x="1938337" y="2314892"/>
            <a:ext cx="5267325" cy="2228215"/>
          </a:xfrm>
          <a:prstGeom prst="rect">
            <a:avLst/>
          </a:prstGeom>
        </p:spPr>
      </p:pic>
    </p:spTree>
    <p:extLst>
      <p:ext uri="{BB962C8B-B14F-4D97-AF65-F5344CB8AC3E}">
        <p14:creationId xmlns:p14="http://schemas.microsoft.com/office/powerpoint/2010/main" val="33747353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RTK processing config</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cs typeface="Times New Roman" panose="02020603050405020304" pitchFamily="18" charset="0"/>
              </a:rPr>
              <a:t>In the options dialog, choose the RTK posting mode option as “kinematic” or “static”</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Drawing 8">
            <a:extLst>
              <a:ext uri="{FF2B5EF4-FFF2-40B4-BE49-F238E27FC236}">
                <a16:creationId xmlns:a16="http://schemas.microsoft.com/office/drawing/2014/main" id="{A76C4404-2480-40EC-B385-437252652699}"/>
              </a:ext>
            </a:extLst>
          </p:cNvPr>
          <p:cNvPicPr/>
          <p:nvPr/>
        </p:nvPicPr>
        <p:blipFill>
          <a:blip r:embed="rId2"/>
          <a:stretch>
            <a:fillRect/>
          </a:stretch>
        </p:blipFill>
        <p:spPr>
          <a:xfrm>
            <a:off x="2537777" y="2187467"/>
            <a:ext cx="4068445" cy="4010025"/>
          </a:xfrm>
          <a:prstGeom prst="rect">
            <a:avLst/>
          </a:prstGeom>
        </p:spPr>
      </p:pic>
    </p:spTree>
    <p:extLst>
      <p:ext uri="{BB962C8B-B14F-4D97-AF65-F5344CB8AC3E}">
        <p14:creationId xmlns:p14="http://schemas.microsoft.com/office/powerpoint/2010/main" val="19384583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sz="3200" dirty="0">
                <a:effectLst/>
                <a:latin typeface="Arial" panose="020B0604020202020204" pitchFamily="34" charset="0"/>
                <a:ea typeface="微软雅黑" panose="020B0503020204020204" pitchFamily="34" charset="-122"/>
              </a:rPr>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Click the start button to start receiving the data</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Drawing 9">
            <a:extLst>
              <a:ext uri="{FF2B5EF4-FFF2-40B4-BE49-F238E27FC236}">
                <a16:creationId xmlns:a16="http://schemas.microsoft.com/office/drawing/2014/main" id="{DAE0EC39-2657-4E48-AB81-F85AB3F32065}"/>
              </a:ext>
            </a:extLst>
          </p:cNvPr>
          <p:cNvPicPr/>
          <p:nvPr/>
        </p:nvPicPr>
        <p:blipFill>
          <a:blip r:embed="rId2"/>
          <a:stretch>
            <a:fillRect/>
          </a:stretch>
        </p:blipFill>
        <p:spPr>
          <a:xfrm>
            <a:off x="1938337" y="2314892"/>
            <a:ext cx="5267325" cy="2228215"/>
          </a:xfrm>
          <a:prstGeom prst="rect">
            <a:avLst/>
          </a:prstGeom>
        </p:spPr>
      </p:pic>
    </p:spTree>
    <p:extLst>
      <p:ext uri="{BB962C8B-B14F-4D97-AF65-F5344CB8AC3E}">
        <p14:creationId xmlns:p14="http://schemas.microsoft.com/office/powerpoint/2010/main" val="33261023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sz="3200" dirty="0">
                <a:effectLst/>
                <a:latin typeface="Arial" panose="020B0604020202020204" pitchFamily="34" charset="0"/>
                <a:ea typeface="微软雅黑" panose="020B0503020204020204" pitchFamily="34" charset="-122"/>
              </a:rPr>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When receiving the data, the SNR map of Rover and base according to the data will appear in GUI, and RTK results will be displayed</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2BA45EA4-A6CD-46B6-ADD4-905BF2B1E08B}"/>
              </a:ext>
            </a:extLst>
          </p:cNvPr>
          <p:cNvPicPr/>
          <p:nvPr/>
        </p:nvPicPr>
        <p:blipFill>
          <a:blip r:embed="rId2"/>
          <a:stretch>
            <a:fillRect/>
          </a:stretch>
        </p:blipFill>
        <p:spPr>
          <a:xfrm>
            <a:off x="1249045" y="2245742"/>
            <a:ext cx="6645910" cy="3644900"/>
          </a:xfrm>
          <a:prstGeom prst="rect">
            <a:avLst/>
          </a:prstGeom>
        </p:spPr>
      </p:pic>
    </p:spTree>
    <p:extLst>
      <p:ext uri="{BB962C8B-B14F-4D97-AF65-F5344CB8AC3E}">
        <p14:creationId xmlns:p14="http://schemas.microsoft.com/office/powerpoint/2010/main" val="11690737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sz="3200" dirty="0">
                <a:effectLst/>
                <a:latin typeface="Arial" panose="020B0604020202020204" pitchFamily="34" charset="0"/>
                <a:ea typeface="微软雅黑" panose="020B0503020204020204" pitchFamily="34" charset="-122"/>
              </a:rPr>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cs typeface="Times New Roman" panose="02020603050405020304" pitchFamily="18" charset="0"/>
              </a:rPr>
              <a:t>Click the arrow button to switch view(SNR bar, sky map, positioning coordinates, baseline, horizontal error scatter, position error timeseries in north, east and up)</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图片 5">
            <a:extLst>
              <a:ext uri="{FF2B5EF4-FFF2-40B4-BE49-F238E27FC236}">
                <a16:creationId xmlns:a16="http://schemas.microsoft.com/office/drawing/2014/main" id="{18707091-D418-4A0A-AAB4-3F21B3CD259B}"/>
              </a:ext>
            </a:extLst>
          </p:cNvPr>
          <p:cNvPicPr/>
          <p:nvPr/>
        </p:nvPicPr>
        <p:blipFill>
          <a:blip r:embed="rId2"/>
          <a:stretch>
            <a:fillRect/>
          </a:stretch>
        </p:blipFill>
        <p:spPr>
          <a:xfrm>
            <a:off x="1249045" y="2316763"/>
            <a:ext cx="6645910" cy="3644900"/>
          </a:xfrm>
          <a:prstGeom prst="rect">
            <a:avLst/>
          </a:prstGeom>
        </p:spPr>
      </p:pic>
    </p:spTree>
    <p:extLst>
      <p:ext uri="{BB962C8B-B14F-4D97-AF65-F5344CB8AC3E}">
        <p14:creationId xmlns:p14="http://schemas.microsoft.com/office/powerpoint/2010/main" val="150885887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sz="3200" dirty="0">
                <a:effectLst/>
                <a:latin typeface="Arial" panose="020B0604020202020204" pitchFamily="34" charset="0"/>
                <a:ea typeface="微软雅黑" panose="020B0503020204020204" pitchFamily="34" charset="-122"/>
              </a:rPr>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微软雅黑" panose="020B0503020204020204" pitchFamily="34" charset="-122"/>
                <a:cs typeface="Times New Roman" panose="02020603050405020304" pitchFamily="18" charset="0"/>
              </a:rPr>
              <a:t>The sky maps.</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00490787-EA00-40B6-8F67-EE1D677AAB9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250950" y="2060436"/>
            <a:ext cx="6642100" cy="3640455"/>
          </a:xfrm>
          <a:prstGeom prst="rect">
            <a:avLst/>
          </a:prstGeom>
          <a:noFill/>
          <a:ln>
            <a:noFill/>
          </a:ln>
        </p:spPr>
      </p:pic>
    </p:spTree>
    <p:extLst>
      <p:ext uri="{BB962C8B-B14F-4D97-AF65-F5344CB8AC3E}">
        <p14:creationId xmlns:p14="http://schemas.microsoft.com/office/powerpoint/2010/main" val="10265234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sz="3200" dirty="0">
                <a:effectLst/>
                <a:latin typeface="Arial" panose="020B0604020202020204" pitchFamily="34" charset="0"/>
                <a:ea typeface="微软雅黑" panose="020B0503020204020204" pitchFamily="34" charset="-122"/>
              </a:rPr>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The baseline</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图片 5">
            <a:extLst>
              <a:ext uri="{FF2B5EF4-FFF2-40B4-BE49-F238E27FC236}">
                <a16:creationId xmlns:a16="http://schemas.microsoft.com/office/drawing/2014/main" id="{09295917-31E5-4EF1-B0FD-DEC72CBCA09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250950" y="1939408"/>
            <a:ext cx="6642100" cy="3640455"/>
          </a:xfrm>
          <a:prstGeom prst="rect">
            <a:avLst/>
          </a:prstGeom>
          <a:noFill/>
          <a:ln>
            <a:noFill/>
          </a:ln>
        </p:spPr>
      </p:pic>
    </p:spTree>
    <p:extLst>
      <p:ext uri="{BB962C8B-B14F-4D97-AF65-F5344CB8AC3E}">
        <p14:creationId xmlns:p14="http://schemas.microsoft.com/office/powerpoint/2010/main" val="1408187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Aceinna data format</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023885"/>
            <a:ext cx="8616950" cy="5205054"/>
          </a:xfrm>
        </p:spPr>
        <p:txBody>
          <a:bodyPr>
            <a:normAutofit/>
          </a:bodyPr>
          <a:lstStyle/>
          <a:p>
            <a:pPr indent="0">
              <a:lnSpc>
                <a:spcPct val="200000"/>
              </a:lnSpc>
              <a:buNone/>
            </a:pPr>
            <a:r>
              <a:rPr lang="en-US" altLang="zh-CN" sz="1600" dirty="0">
                <a:effectLst/>
                <a:latin typeface="微软雅黑" panose="020B0503020204020204" pitchFamily="34" charset="-122"/>
                <a:ea typeface="微软雅黑" panose="020B0503020204020204" pitchFamily="34" charset="-122"/>
                <a:cs typeface="Times New Roman" panose="02020603050405020304" pitchFamily="18" charset="0"/>
              </a:rPr>
              <a:t>Aceinna-user and aceinna-raw are two data formats exported from Openrtk330LI.  The data is outputted from serial port 1 and serial port 3 of Openrtk330LI.  Aceinna-user data includes imu raw data, rtk and ins solution; Aceinna-raw includes rover, base RTCM data and imu raw data.</a:t>
            </a:r>
            <a:endParaRPr lang="zh-CN" altLang="zh-CN" sz="16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a:extLst>
              <a:ext uri="{FF2B5EF4-FFF2-40B4-BE49-F238E27FC236}">
                <a16:creationId xmlns:a16="http://schemas.microsoft.com/office/drawing/2014/main" id="{509A94BC-3B0A-4576-9409-E5EF91150A48}"/>
              </a:ext>
            </a:extLst>
          </p:cNvPr>
          <p:cNvPicPr/>
          <p:nvPr/>
        </p:nvPicPr>
        <p:blipFill>
          <a:blip r:embed="rId2"/>
          <a:stretch>
            <a:fillRect/>
          </a:stretch>
        </p:blipFill>
        <p:spPr>
          <a:xfrm>
            <a:off x="1777327" y="3179204"/>
            <a:ext cx="5589345" cy="2961203"/>
          </a:xfrm>
          <a:prstGeom prst="rect">
            <a:avLst/>
          </a:prstGeom>
        </p:spPr>
      </p:pic>
    </p:spTree>
    <p:extLst>
      <p:ext uri="{BB962C8B-B14F-4D97-AF65-F5344CB8AC3E}">
        <p14:creationId xmlns:p14="http://schemas.microsoft.com/office/powerpoint/2010/main" val="25706817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sz="3200" dirty="0">
                <a:effectLst/>
                <a:latin typeface="Arial" panose="020B0604020202020204" pitchFamily="34" charset="0"/>
                <a:ea typeface="微软雅黑" panose="020B0503020204020204" pitchFamily="34" charset="-122"/>
              </a:rPr>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The Gnd Trk</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6484A2B1-4C93-48D3-8B56-5C1349A7C10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209675" y="1939408"/>
            <a:ext cx="6642100" cy="3640455"/>
          </a:xfrm>
          <a:prstGeom prst="rect">
            <a:avLst/>
          </a:prstGeom>
          <a:noFill/>
          <a:ln>
            <a:noFill/>
          </a:ln>
        </p:spPr>
      </p:pic>
    </p:spTree>
    <p:extLst>
      <p:ext uri="{BB962C8B-B14F-4D97-AF65-F5344CB8AC3E}">
        <p14:creationId xmlns:p14="http://schemas.microsoft.com/office/powerpoint/2010/main" val="385193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sz="3200" dirty="0">
                <a:effectLst/>
                <a:latin typeface="Arial" panose="020B0604020202020204" pitchFamily="34" charset="0"/>
                <a:ea typeface="微软雅黑" panose="020B0503020204020204" pitchFamily="34" charset="-122"/>
              </a:rPr>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Click the Plot button to Open RTKPLOT</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图片 5">
            <a:extLst>
              <a:ext uri="{FF2B5EF4-FFF2-40B4-BE49-F238E27FC236}">
                <a16:creationId xmlns:a16="http://schemas.microsoft.com/office/drawing/2014/main" id="{925336D8-FCDA-48A3-818A-B9C185FFADC0}"/>
              </a:ext>
            </a:extLst>
          </p:cNvPr>
          <p:cNvPicPr/>
          <p:nvPr/>
        </p:nvPicPr>
        <p:blipFill>
          <a:blip r:embed="rId2"/>
          <a:stretch>
            <a:fillRect/>
          </a:stretch>
        </p:blipFill>
        <p:spPr>
          <a:xfrm>
            <a:off x="1249045" y="1937186"/>
            <a:ext cx="6645910" cy="3644900"/>
          </a:xfrm>
          <a:prstGeom prst="rect">
            <a:avLst/>
          </a:prstGeom>
        </p:spPr>
      </p:pic>
    </p:spTree>
    <p:extLst>
      <p:ext uri="{BB962C8B-B14F-4D97-AF65-F5344CB8AC3E}">
        <p14:creationId xmlns:p14="http://schemas.microsoft.com/office/powerpoint/2010/main" val="356467898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sz="3200" dirty="0">
                <a:effectLst/>
                <a:latin typeface="Arial" panose="020B0604020202020204" pitchFamily="34" charset="0"/>
                <a:ea typeface="微软雅黑" panose="020B0503020204020204" pitchFamily="34" charset="-122"/>
              </a:rPr>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The RTKPLOT dialog</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0816DED3-E820-48C2-9119-B6A7A372DCEE}"/>
              </a:ext>
            </a:extLst>
          </p:cNvPr>
          <p:cNvPicPr/>
          <p:nvPr/>
        </p:nvPicPr>
        <p:blipFill>
          <a:blip r:embed="rId2"/>
          <a:stretch>
            <a:fillRect/>
          </a:stretch>
        </p:blipFill>
        <p:spPr>
          <a:xfrm>
            <a:off x="2074862" y="1749226"/>
            <a:ext cx="4994275" cy="4020820"/>
          </a:xfrm>
          <a:prstGeom prst="rect">
            <a:avLst/>
          </a:prstGeom>
        </p:spPr>
      </p:pic>
    </p:spTree>
    <p:extLst>
      <p:ext uri="{BB962C8B-B14F-4D97-AF65-F5344CB8AC3E}">
        <p14:creationId xmlns:p14="http://schemas.microsoft.com/office/powerpoint/2010/main" val="35170003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sz="3200" dirty="0">
                <a:effectLst/>
                <a:latin typeface="Arial" panose="020B0604020202020204" pitchFamily="34" charset="0"/>
                <a:ea typeface="微软雅黑" panose="020B0503020204020204" pitchFamily="34" charset="-122"/>
              </a:rPr>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Select the drop-down list to switch views</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图片 5">
            <a:extLst>
              <a:ext uri="{FF2B5EF4-FFF2-40B4-BE49-F238E27FC236}">
                <a16:creationId xmlns:a16="http://schemas.microsoft.com/office/drawing/2014/main" id="{2F9D9B2E-9FE4-4204-B627-0863BD0829BC}"/>
              </a:ext>
            </a:extLst>
          </p:cNvPr>
          <p:cNvPicPr/>
          <p:nvPr/>
        </p:nvPicPr>
        <p:blipFill>
          <a:blip r:embed="rId2"/>
          <a:stretch>
            <a:fillRect/>
          </a:stretch>
        </p:blipFill>
        <p:spPr>
          <a:xfrm>
            <a:off x="2077720" y="1751448"/>
            <a:ext cx="4988560" cy="4016375"/>
          </a:xfrm>
          <a:prstGeom prst="rect">
            <a:avLst/>
          </a:prstGeom>
        </p:spPr>
      </p:pic>
    </p:spTree>
    <p:extLst>
      <p:ext uri="{BB962C8B-B14F-4D97-AF65-F5344CB8AC3E}">
        <p14:creationId xmlns:p14="http://schemas.microsoft.com/office/powerpoint/2010/main" val="6291136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sz="3200" dirty="0">
                <a:effectLst/>
                <a:latin typeface="Arial" panose="020B0604020202020204" pitchFamily="34" charset="0"/>
                <a:ea typeface="微软雅黑" panose="020B0503020204020204" pitchFamily="34" charset="-122"/>
              </a:rPr>
              <a:t>Start to receive data</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50000"/>
              </a:lnSpc>
            </a:pPr>
            <a:r>
              <a:rPr lang="en-US" altLang="zh-CN" sz="1800" dirty="0">
                <a:effectLst/>
                <a:latin typeface="Arial" panose="020B0604020202020204" pitchFamily="34" charset="0"/>
                <a:ea typeface="微软雅黑" panose="020B0503020204020204" pitchFamily="34" charset="-122"/>
              </a:rPr>
              <a:t>The position  error time series views</a:t>
            </a:r>
            <a:r>
              <a:rPr lang="en-US" altLang="zh-CN" sz="1800" dirty="0">
                <a:effectLst/>
                <a:latin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0098CA24-88C1-49D5-9579-EDADAE1EBB09}"/>
              </a:ext>
            </a:extLst>
          </p:cNvPr>
          <p:cNvPicPr/>
          <p:nvPr/>
        </p:nvPicPr>
        <p:blipFill>
          <a:blip r:embed="rId2"/>
          <a:stretch>
            <a:fillRect/>
          </a:stretch>
        </p:blipFill>
        <p:spPr>
          <a:xfrm>
            <a:off x="2058035" y="1768911"/>
            <a:ext cx="4945380" cy="3981450"/>
          </a:xfrm>
          <a:prstGeom prst="rect">
            <a:avLst/>
          </a:prstGeom>
        </p:spPr>
      </p:pic>
    </p:spTree>
    <p:extLst>
      <p:ext uri="{BB962C8B-B14F-4D97-AF65-F5344CB8AC3E}">
        <p14:creationId xmlns:p14="http://schemas.microsoft.com/office/powerpoint/2010/main" val="424420285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C3A4D9-423C-4CB3-ACF0-05F6BF93E864}"/>
              </a:ext>
            </a:extLst>
          </p:cNvPr>
          <p:cNvSpPr>
            <a:spLocks noGrp="1"/>
          </p:cNvSpPr>
          <p:nvPr>
            <p:ph type="title"/>
          </p:nvPr>
        </p:nvSpPr>
        <p:spPr/>
        <p:txBody>
          <a:bodyPr>
            <a:normAutofit fontScale="90000"/>
          </a:bodyPr>
          <a:lstStyle/>
          <a:p>
            <a:r>
              <a:rPr lang="en-US" altLang="zh-CN" dirty="0"/>
              <a:t>Use RTKLIBNAVI to decode INS2000 data and decode</a:t>
            </a:r>
            <a:endParaRPr lang="zh-CN" altLang="en-US" dirty="0"/>
          </a:p>
        </p:txBody>
      </p:sp>
      <p:sp>
        <p:nvSpPr>
          <p:cNvPr id="3" name="内容占位符 2">
            <a:extLst>
              <a:ext uri="{FF2B5EF4-FFF2-40B4-BE49-F238E27FC236}">
                <a16:creationId xmlns:a16="http://schemas.microsoft.com/office/drawing/2014/main" id="{F9583242-4DA8-47AD-9FE4-E7EBA26621E2}"/>
              </a:ext>
            </a:extLst>
          </p:cNvPr>
          <p:cNvSpPr>
            <a:spLocks noGrp="1"/>
          </p:cNvSpPr>
          <p:nvPr>
            <p:ph idx="1"/>
          </p:nvPr>
        </p:nvSpPr>
        <p:spPr/>
        <p:txBody>
          <a:bodyPr>
            <a:normAutofit/>
          </a:bodyPr>
          <a:lstStyle/>
          <a:p>
            <a:r>
              <a:rPr lang="en-US" altLang="zh-CN" sz="1800" dirty="0"/>
              <a:t>Click the [</a:t>
            </a:r>
            <a:r>
              <a:rPr lang="en-US" altLang="zh-CN" sz="1800" dirty="0" err="1"/>
              <a:t>i</a:t>
            </a:r>
            <a:r>
              <a:rPr lang="en-US" altLang="zh-CN" sz="1800" dirty="0"/>
              <a:t>] button in the upper right corner to open the [input streams] dialog box.</a:t>
            </a:r>
            <a:endParaRPr lang="zh-CN" altLang="en-US" sz="1800" dirty="0"/>
          </a:p>
        </p:txBody>
      </p:sp>
      <p:pic>
        <p:nvPicPr>
          <p:cNvPr id="4" name="图片 3" descr="avatar">
            <a:hlinkClick r:id="rId2" tgtFrame="&quot;_blank&quot;"/>
            <a:extLst>
              <a:ext uri="{FF2B5EF4-FFF2-40B4-BE49-F238E27FC236}">
                <a16:creationId xmlns:a16="http://schemas.microsoft.com/office/drawing/2014/main" id="{45626529-60F4-44E5-A3DF-59104B3C7090}"/>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30292" y="2066809"/>
            <a:ext cx="5881798" cy="3646302"/>
          </a:xfrm>
          <a:prstGeom prst="rect">
            <a:avLst/>
          </a:prstGeom>
          <a:noFill/>
          <a:ln>
            <a:noFill/>
          </a:ln>
        </p:spPr>
      </p:pic>
    </p:spTree>
    <p:extLst>
      <p:ext uri="{BB962C8B-B14F-4D97-AF65-F5344CB8AC3E}">
        <p14:creationId xmlns:p14="http://schemas.microsoft.com/office/powerpoint/2010/main" val="9088701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49CA69-E212-4E3F-999A-3DE05DA6A271}"/>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A6C2E5F4-79CD-4DEE-8BE4-3E8B13AB4B47}"/>
              </a:ext>
            </a:extLst>
          </p:cNvPr>
          <p:cNvSpPr>
            <a:spLocks noGrp="1"/>
          </p:cNvSpPr>
          <p:nvPr>
            <p:ph idx="1"/>
          </p:nvPr>
        </p:nvSpPr>
        <p:spPr/>
        <p:txBody>
          <a:bodyPr/>
          <a:lstStyle/>
          <a:p>
            <a:r>
              <a:rPr lang="en-US" altLang="zh-CN" sz="1800" dirty="0"/>
              <a:t>Check [(1) Rover], select [serial] for [type], select [ins2000] for [format], and click [</a:t>
            </a:r>
            <a:r>
              <a:rPr lang="en-US" altLang="zh-CN" sz="1800" dirty="0" err="1"/>
              <a:t>Opt</a:t>
            </a:r>
            <a:r>
              <a:rPr lang="en-US" altLang="zh-CN" sz="1800" dirty="0"/>
              <a:t>] to open the [serial options] dialog box.</a:t>
            </a:r>
            <a:endParaRPr lang="zh-CN" altLang="en-US" sz="1800" dirty="0"/>
          </a:p>
        </p:txBody>
      </p:sp>
      <p:pic>
        <p:nvPicPr>
          <p:cNvPr id="4" name="图片 3" descr="avatar">
            <a:hlinkClick r:id="rId2" tgtFrame="&quot;_blank&quot;"/>
            <a:extLst>
              <a:ext uri="{FF2B5EF4-FFF2-40B4-BE49-F238E27FC236}">
                <a16:creationId xmlns:a16="http://schemas.microsoft.com/office/drawing/2014/main" id="{3657B236-5233-4E52-9A19-77E96977B866}"/>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68591" y="2278986"/>
            <a:ext cx="5274310" cy="2931795"/>
          </a:xfrm>
          <a:prstGeom prst="rect">
            <a:avLst/>
          </a:prstGeom>
          <a:noFill/>
          <a:ln>
            <a:noFill/>
          </a:ln>
        </p:spPr>
      </p:pic>
    </p:spTree>
    <p:extLst>
      <p:ext uri="{BB962C8B-B14F-4D97-AF65-F5344CB8AC3E}">
        <p14:creationId xmlns:p14="http://schemas.microsoft.com/office/powerpoint/2010/main" val="36214961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D1C6F4-6B79-4790-A1F2-74E57A75A2B2}"/>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8B8A9DD3-4F52-4369-8D0F-94638FA0B4BF}"/>
              </a:ext>
            </a:extLst>
          </p:cNvPr>
          <p:cNvSpPr>
            <a:spLocks noGrp="1"/>
          </p:cNvSpPr>
          <p:nvPr>
            <p:ph idx="1"/>
          </p:nvPr>
        </p:nvSpPr>
        <p:spPr/>
        <p:txBody>
          <a:bodyPr/>
          <a:lstStyle/>
          <a:p>
            <a:r>
              <a:rPr lang="en-US" altLang="zh-CN" sz="1800" dirty="0"/>
              <a:t>[port] select the serial port of ins2000, and [bitrate] select 460800. Click [OK] to close the dialog box.</a:t>
            </a:r>
            <a:endParaRPr lang="zh-CN" altLang="zh-CN" sz="1800" dirty="0"/>
          </a:p>
          <a:p>
            <a:endParaRPr lang="zh-CN" altLang="en-US" dirty="0"/>
          </a:p>
        </p:txBody>
      </p:sp>
      <p:pic>
        <p:nvPicPr>
          <p:cNvPr id="4" name="图片 3" descr="avatar">
            <a:hlinkClick r:id="rId2" tgtFrame="&quot;_blank&quot;"/>
            <a:extLst>
              <a:ext uri="{FF2B5EF4-FFF2-40B4-BE49-F238E27FC236}">
                <a16:creationId xmlns:a16="http://schemas.microsoft.com/office/drawing/2014/main" id="{7AF86F55-5F69-4F7C-ACC4-95547CDD197D}"/>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34845" y="1969452"/>
            <a:ext cx="5274310" cy="2919095"/>
          </a:xfrm>
          <a:prstGeom prst="rect">
            <a:avLst/>
          </a:prstGeom>
          <a:noFill/>
          <a:ln>
            <a:noFill/>
          </a:ln>
        </p:spPr>
      </p:pic>
    </p:spTree>
    <p:extLst>
      <p:ext uri="{BB962C8B-B14F-4D97-AF65-F5344CB8AC3E}">
        <p14:creationId xmlns:p14="http://schemas.microsoft.com/office/powerpoint/2010/main" val="308387372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D572A0-8ECE-40B4-8844-072154CF98F7}"/>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2E83C899-08E8-40CE-98FA-819A4C406002}"/>
              </a:ext>
            </a:extLst>
          </p:cNvPr>
          <p:cNvSpPr>
            <a:spLocks noGrp="1"/>
          </p:cNvSpPr>
          <p:nvPr>
            <p:ph idx="1"/>
          </p:nvPr>
        </p:nvSpPr>
        <p:spPr/>
        <p:txBody>
          <a:bodyPr/>
          <a:lstStyle/>
          <a:p>
            <a:r>
              <a:rPr lang="en-US" altLang="zh-CN" sz="1800" dirty="0"/>
              <a:t>Click the [l] button in the upper right corner to open the [log streams] dialog box.</a:t>
            </a:r>
            <a:endParaRPr lang="zh-CN" altLang="en-US" sz="1800" dirty="0"/>
          </a:p>
        </p:txBody>
      </p:sp>
      <p:pic>
        <p:nvPicPr>
          <p:cNvPr id="4" name="图片 3" descr="avatar">
            <a:hlinkClick r:id="rId2" tgtFrame="&quot;_blank&quot;"/>
            <a:extLst>
              <a:ext uri="{FF2B5EF4-FFF2-40B4-BE49-F238E27FC236}">
                <a16:creationId xmlns:a16="http://schemas.microsoft.com/office/drawing/2014/main" id="{6999B967-BBF3-4C9D-B4BF-52923BA9DC1C}"/>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34845" y="1965960"/>
            <a:ext cx="5274310" cy="2926080"/>
          </a:xfrm>
          <a:prstGeom prst="rect">
            <a:avLst/>
          </a:prstGeom>
          <a:noFill/>
          <a:ln>
            <a:noFill/>
          </a:ln>
        </p:spPr>
      </p:pic>
    </p:spTree>
    <p:extLst>
      <p:ext uri="{BB962C8B-B14F-4D97-AF65-F5344CB8AC3E}">
        <p14:creationId xmlns:p14="http://schemas.microsoft.com/office/powerpoint/2010/main" val="334566213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58FDB4-2016-4235-AD72-B312BF92EA00}"/>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6C096261-E203-45E1-AACE-CCE2FCCD61CD}"/>
              </a:ext>
            </a:extLst>
          </p:cNvPr>
          <p:cNvSpPr>
            <a:spLocks noGrp="1"/>
          </p:cNvSpPr>
          <p:nvPr>
            <p:ph idx="1"/>
          </p:nvPr>
        </p:nvSpPr>
        <p:spPr/>
        <p:txBody>
          <a:bodyPr/>
          <a:lstStyle/>
          <a:p>
            <a:r>
              <a:rPr lang="en-US" altLang="zh-CN" sz="1800" dirty="0"/>
              <a:t>Check [(6) Rover], [type] select [file], and then select a path to save the file, and click [OK] to close the dialog box.</a:t>
            </a:r>
            <a:endParaRPr lang="zh-CN" altLang="en-US" sz="1800" dirty="0"/>
          </a:p>
        </p:txBody>
      </p:sp>
      <p:pic>
        <p:nvPicPr>
          <p:cNvPr id="4" name="图片 3" descr="avatar">
            <a:hlinkClick r:id="rId2" tgtFrame="&quot;_blank&quot;"/>
            <a:extLst>
              <a:ext uri="{FF2B5EF4-FFF2-40B4-BE49-F238E27FC236}">
                <a16:creationId xmlns:a16="http://schemas.microsoft.com/office/drawing/2014/main" id="{46591D77-64A0-4DF4-9F6D-0CF1C3AED674}"/>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34845" y="1964690"/>
            <a:ext cx="5274310" cy="2928620"/>
          </a:xfrm>
          <a:prstGeom prst="rect">
            <a:avLst/>
          </a:prstGeom>
          <a:noFill/>
          <a:ln>
            <a:noFill/>
          </a:ln>
        </p:spPr>
      </p:pic>
    </p:spTree>
    <p:extLst>
      <p:ext uri="{BB962C8B-B14F-4D97-AF65-F5344CB8AC3E}">
        <p14:creationId xmlns:p14="http://schemas.microsoft.com/office/powerpoint/2010/main" val="1520506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Aceinna-user format</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33000"/>
              </a:lnSpc>
              <a:spcBef>
                <a:spcPts val="1200"/>
              </a:spcBef>
              <a:spcAft>
                <a:spcPts val="320"/>
              </a:spcAft>
            </a:pPr>
            <a:r>
              <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rPr>
              <a:t>Data format definition</a:t>
            </a:r>
          </a:p>
          <a:p>
            <a:pPr marL="0" indent="0">
              <a:lnSpc>
                <a:spcPct val="133000"/>
              </a:lnSpc>
              <a:spcBef>
                <a:spcPts val="1200"/>
              </a:spcBef>
              <a:spcAft>
                <a:spcPts val="320"/>
              </a:spcAft>
              <a:buNone/>
            </a:pPr>
            <a:endParaRPr lang="en-US" altLang="zh-CN" sz="1800" b="1"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33000"/>
              </a:lnSpc>
              <a:spcBef>
                <a:spcPts val="1200"/>
              </a:spcBef>
              <a:spcAft>
                <a:spcPts val="320"/>
              </a:spcAft>
            </a:pPr>
            <a:r>
              <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rPr>
              <a:t>Description</a:t>
            </a:r>
          </a:p>
          <a:p>
            <a:pPr marL="342900" lvl="0" indent="-342900">
              <a:buFont typeface="Wingdings" panose="05000000000000000000" pitchFamily="2" charset="2"/>
              <a:buChar char=""/>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Start: Each frame of data starts with this, 2 bytes: 0x55 </a:t>
            </a:r>
            <a:r>
              <a:rPr lang="en-US" altLang="zh-CN" sz="1800" dirty="0" err="1">
                <a:effectLst/>
                <a:latin typeface="微软雅黑" panose="020B0503020204020204" pitchFamily="34" charset="-122"/>
                <a:ea typeface="微软雅黑" panose="020B0503020204020204" pitchFamily="34" charset="-122"/>
                <a:cs typeface="Times New Roman" panose="02020603050405020304" pitchFamily="18" charset="0"/>
              </a:rPr>
              <a:t>0x55</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342900" lvl="0" indent="-342900">
              <a:buFont typeface="Wingdings" panose="05000000000000000000" pitchFamily="2" charset="2"/>
              <a:buChar char=""/>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Frame type: 2 bytes, high byte first.</a:t>
            </a: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342900" lvl="0" indent="-342900">
              <a:buFont typeface="Wingdings" panose="05000000000000000000" pitchFamily="2" charset="2"/>
              <a:buChar char=""/>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Data length: 1 byte, refers to the byte length of the data content.</a:t>
            </a: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342900" lvl="0" indent="-342900">
              <a:buFont typeface="Wingdings" panose="05000000000000000000" pitchFamily="2" charset="2"/>
              <a:buChar char=""/>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Data content: maximum 255 bytes.</a:t>
            </a: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342900" lvl="0" indent="-342900">
              <a:buFont typeface="Wingdings" panose="05000000000000000000" pitchFamily="2" charset="2"/>
              <a:buChar char=""/>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Check: crc16 check, 2 bytes, low byte first, bytes from the beginning of the “Frame type” to the end of the “Data content” are included in the check calculation, and the check algorithm C code is as follows:</a:t>
            </a: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lnSpc>
                <a:spcPct val="133000"/>
              </a:lnSpc>
              <a:spcBef>
                <a:spcPts val="1200"/>
              </a:spcBef>
              <a:spcAft>
                <a:spcPts val="320"/>
              </a:spcAft>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4" name="表格 3">
            <a:extLst>
              <a:ext uri="{FF2B5EF4-FFF2-40B4-BE49-F238E27FC236}">
                <a16:creationId xmlns:a16="http://schemas.microsoft.com/office/drawing/2014/main" id="{5FDAA586-542A-42FD-B09D-6F7601386729}"/>
              </a:ext>
            </a:extLst>
          </p:cNvPr>
          <p:cNvGraphicFramePr>
            <a:graphicFrameLocks noGrp="1"/>
          </p:cNvGraphicFramePr>
          <p:nvPr>
            <p:extLst>
              <p:ext uri="{D42A27DB-BD31-4B8C-83A1-F6EECF244321}">
                <p14:modId xmlns:p14="http://schemas.microsoft.com/office/powerpoint/2010/main" val="3711602114"/>
              </p:ext>
            </p:extLst>
          </p:nvPr>
        </p:nvGraphicFramePr>
        <p:xfrm>
          <a:off x="263525" y="1571719"/>
          <a:ext cx="8616949" cy="701040"/>
        </p:xfrm>
        <a:graphic>
          <a:graphicData uri="http://schemas.openxmlformats.org/drawingml/2006/table">
            <a:tbl>
              <a:tblPr/>
              <a:tblGrid>
                <a:gridCol w="940593">
                  <a:extLst>
                    <a:ext uri="{9D8B030D-6E8A-4147-A177-3AD203B41FA5}">
                      <a16:colId xmlns:a16="http://schemas.microsoft.com/office/drawing/2014/main" val="4177452420"/>
                    </a:ext>
                  </a:extLst>
                </a:gridCol>
                <a:gridCol w="940897">
                  <a:extLst>
                    <a:ext uri="{9D8B030D-6E8A-4147-A177-3AD203B41FA5}">
                      <a16:colId xmlns:a16="http://schemas.microsoft.com/office/drawing/2014/main" val="1309168129"/>
                    </a:ext>
                  </a:extLst>
                </a:gridCol>
                <a:gridCol w="923310">
                  <a:extLst>
                    <a:ext uri="{9D8B030D-6E8A-4147-A177-3AD203B41FA5}">
                      <a16:colId xmlns:a16="http://schemas.microsoft.com/office/drawing/2014/main" val="1474965500"/>
                    </a:ext>
                  </a:extLst>
                </a:gridCol>
                <a:gridCol w="914517">
                  <a:extLst>
                    <a:ext uri="{9D8B030D-6E8A-4147-A177-3AD203B41FA5}">
                      <a16:colId xmlns:a16="http://schemas.microsoft.com/office/drawing/2014/main" val="2629988495"/>
                    </a:ext>
                  </a:extLst>
                </a:gridCol>
                <a:gridCol w="1600404">
                  <a:extLst>
                    <a:ext uri="{9D8B030D-6E8A-4147-A177-3AD203B41FA5}">
                      <a16:colId xmlns:a16="http://schemas.microsoft.com/office/drawing/2014/main" val="3015198904"/>
                    </a:ext>
                  </a:extLst>
                </a:gridCol>
                <a:gridCol w="1116765">
                  <a:extLst>
                    <a:ext uri="{9D8B030D-6E8A-4147-A177-3AD203B41FA5}">
                      <a16:colId xmlns:a16="http://schemas.microsoft.com/office/drawing/2014/main" val="2476477607"/>
                    </a:ext>
                  </a:extLst>
                </a:gridCol>
                <a:gridCol w="1046418">
                  <a:extLst>
                    <a:ext uri="{9D8B030D-6E8A-4147-A177-3AD203B41FA5}">
                      <a16:colId xmlns:a16="http://schemas.microsoft.com/office/drawing/2014/main" val="2723583381"/>
                    </a:ext>
                  </a:extLst>
                </a:gridCol>
                <a:gridCol w="1134045">
                  <a:extLst>
                    <a:ext uri="{9D8B030D-6E8A-4147-A177-3AD203B41FA5}">
                      <a16:colId xmlns:a16="http://schemas.microsoft.com/office/drawing/2014/main" val="3439027554"/>
                    </a:ext>
                  </a:extLst>
                </a:gridCol>
              </a:tblGrid>
              <a:tr h="514534">
                <a:tc>
                  <a:txBody>
                    <a:bodyPr/>
                    <a:lstStyle/>
                    <a:p>
                      <a:pPr fontAlgn="ctr"/>
                      <a:r>
                        <a:rPr lang="en-US" sz="1800">
                          <a:effectLst/>
                        </a:rPr>
                        <a:t>Start 1</a:t>
                      </a:r>
                    </a:p>
                  </a:txBody>
                  <a:tcPr marL="152400" marR="152400" marT="76200" marB="76200" anchor="ctr">
                    <a:lnL w="9525" cap="flat" cmpd="sng" algn="ctr">
                      <a:solidFill>
                        <a:srgbClr val="E1E4E5"/>
                      </a:solidFill>
                      <a:prstDash val="solid"/>
                      <a:round/>
                      <a:headEnd type="none" w="med" len="med"/>
                      <a:tailEnd type="none" w="med" len="med"/>
                    </a:lnL>
                    <a:lnR w="9525" cap="flat" cmpd="sng" algn="ctr">
                      <a:solidFill>
                        <a:srgbClr val="E1E4E5"/>
                      </a:solidFill>
                      <a:prstDash val="solid"/>
                      <a:round/>
                      <a:headEnd type="none" w="med" len="med"/>
                      <a:tailEnd type="none" w="med" len="med"/>
                    </a:lnR>
                    <a:lnT w="9525" cap="flat" cmpd="sng" algn="ctr">
                      <a:solidFill>
                        <a:srgbClr val="E1E4E5"/>
                      </a:solidFill>
                      <a:prstDash val="solid"/>
                      <a:round/>
                      <a:headEnd type="none" w="med" len="med"/>
                      <a:tailEnd type="none" w="med" len="med"/>
                    </a:lnT>
                    <a:lnB w="9525" cap="flat" cmpd="sng" algn="ctr">
                      <a:solidFill>
                        <a:srgbClr val="E1E4E5"/>
                      </a:solidFill>
                      <a:prstDash val="solid"/>
                      <a:round/>
                      <a:headEnd type="none" w="med" len="med"/>
                      <a:tailEnd type="none" w="med" len="med"/>
                    </a:lnB>
                    <a:solidFill>
                      <a:srgbClr val="F3F6F6"/>
                    </a:solidFill>
                  </a:tcPr>
                </a:tc>
                <a:tc>
                  <a:txBody>
                    <a:bodyPr/>
                    <a:lstStyle/>
                    <a:p>
                      <a:pPr fontAlgn="ctr"/>
                      <a:r>
                        <a:rPr lang="en-US" sz="1800" dirty="0">
                          <a:effectLst/>
                        </a:rPr>
                        <a:t>Start 2</a:t>
                      </a:r>
                    </a:p>
                  </a:txBody>
                  <a:tcPr marL="152400" marR="152400" marT="76200" marB="76200" anchor="ctr">
                    <a:lnL w="9525" cap="flat" cmpd="sng" algn="ctr">
                      <a:solidFill>
                        <a:srgbClr val="E1E4E5"/>
                      </a:solidFill>
                      <a:prstDash val="solid"/>
                      <a:round/>
                      <a:headEnd type="none" w="med" len="med"/>
                      <a:tailEnd type="none" w="med" len="med"/>
                    </a:lnL>
                    <a:lnR w="9525" cap="flat" cmpd="sng" algn="ctr">
                      <a:solidFill>
                        <a:srgbClr val="E1E4E5"/>
                      </a:solidFill>
                      <a:prstDash val="solid"/>
                      <a:round/>
                      <a:headEnd type="none" w="med" len="med"/>
                      <a:tailEnd type="none" w="med" len="med"/>
                    </a:lnR>
                    <a:lnT w="9525" cap="flat" cmpd="sng" algn="ctr">
                      <a:solidFill>
                        <a:srgbClr val="E1E4E5"/>
                      </a:solidFill>
                      <a:prstDash val="solid"/>
                      <a:round/>
                      <a:headEnd type="none" w="med" len="med"/>
                      <a:tailEnd type="none" w="med" len="med"/>
                    </a:lnT>
                    <a:lnB w="9525" cap="flat" cmpd="sng" algn="ctr">
                      <a:solidFill>
                        <a:srgbClr val="E1E4E5"/>
                      </a:solidFill>
                      <a:prstDash val="solid"/>
                      <a:round/>
                      <a:headEnd type="none" w="med" len="med"/>
                      <a:tailEnd type="none" w="med" len="med"/>
                    </a:lnB>
                    <a:solidFill>
                      <a:srgbClr val="F3F6F6"/>
                    </a:solidFill>
                  </a:tcPr>
                </a:tc>
                <a:tc>
                  <a:txBody>
                    <a:bodyPr/>
                    <a:lstStyle/>
                    <a:p>
                      <a:pPr fontAlgn="ctr"/>
                      <a:r>
                        <a:rPr lang="en-US" sz="1800" dirty="0">
                          <a:effectLst/>
                        </a:rPr>
                        <a:t>Frame type 1</a:t>
                      </a:r>
                    </a:p>
                  </a:txBody>
                  <a:tcPr marL="152400" marR="152400" marT="76200" marB="76200" anchor="ctr">
                    <a:lnL w="9525" cap="flat" cmpd="sng" algn="ctr">
                      <a:solidFill>
                        <a:srgbClr val="E1E4E5"/>
                      </a:solidFill>
                      <a:prstDash val="solid"/>
                      <a:round/>
                      <a:headEnd type="none" w="med" len="med"/>
                      <a:tailEnd type="none" w="med" len="med"/>
                    </a:lnL>
                    <a:lnR w="9525" cap="flat" cmpd="sng" algn="ctr">
                      <a:solidFill>
                        <a:srgbClr val="E1E4E5"/>
                      </a:solidFill>
                      <a:prstDash val="solid"/>
                      <a:round/>
                      <a:headEnd type="none" w="med" len="med"/>
                      <a:tailEnd type="none" w="med" len="med"/>
                    </a:lnR>
                    <a:lnT w="9525" cap="flat" cmpd="sng" algn="ctr">
                      <a:solidFill>
                        <a:srgbClr val="E1E4E5"/>
                      </a:solidFill>
                      <a:prstDash val="solid"/>
                      <a:round/>
                      <a:headEnd type="none" w="med" len="med"/>
                      <a:tailEnd type="none" w="med" len="med"/>
                    </a:lnT>
                    <a:lnB w="9525" cap="flat" cmpd="sng" algn="ctr">
                      <a:solidFill>
                        <a:srgbClr val="E1E4E5"/>
                      </a:solidFill>
                      <a:prstDash val="solid"/>
                      <a:round/>
                      <a:headEnd type="none" w="med" len="med"/>
                      <a:tailEnd type="none" w="med" len="med"/>
                    </a:lnB>
                    <a:solidFill>
                      <a:srgbClr val="F3F6F6"/>
                    </a:solidFill>
                  </a:tcPr>
                </a:tc>
                <a:tc>
                  <a:txBody>
                    <a:bodyPr/>
                    <a:lstStyle/>
                    <a:p>
                      <a:pPr fontAlgn="ctr"/>
                      <a:r>
                        <a:rPr lang="en-US" sz="1800" dirty="0">
                          <a:effectLst/>
                        </a:rPr>
                        <a:t>Frame type 2</a:t>
                      </a:r>
                    </a:p>
                  </a:txBody>
                  <a:tcPr marL="152400" marR="152400" marT="76200" marB="76200" anchor="ctr">
                    <a:lnL w="9525" cap="flat" cmpd="sng" algn="ctr">
                      <a:solidFill>
                        <a:srgbClr val="E1E4E5"/>
                      </a:solidFill>
                      <a:prstDash val="solid"/>
                      <a:round/>
                      <a:headEnd type="none" w="med" len="med"/>
                      <a:tailEnd type="none" w="med" len="med"/>
                    </a:lnL>
                    <a:lnR w="9525" cap="flat" cmpd="sng" algn="ctr">
                      <a:solidFill>
                        <a:srgbClr val="E1E4E5"/>
                      </a:solidFill>
                      <a:prstDash val="solid"/>
                      <a:round/>
                      <a:headEnd type="none" w="med" len="med"/>
                      <a:tailEnd type="none" w="med" len="med"/>
                    </a:lnR>
                    <a:lnT w="9525" cap="flat" cmpd="sng" algn="ctr">
                      <a:solidFill>
                        <a:srgbClr val="E1E4E5"/>
                      </a:solidFill>
                      <a:prstDash val="solid"/>
                      <a:round/>
                      <a:headEnd type="none" w="med" len="med"/>
                      <a:tailEnd type="none" w="med" len="med"/>
                    </a:lnT>
                    <a:lnB w="9525" cap="flat" cmpd="sng" algn="ctr">
                      <a:solidFill>
                        <a:srgbClr val="E1E4E5"/>
                      </a:solidFill>
                      <a:prstDash val="solid"/>
                      <a:round/>
                      <a:headEnd type="none" w="med" len="med"/>
                      <a:tailEnd type="none" w="med" len="med"/>
                    </a:lnB>
                    <a:solidFill>
                      <a:srgbClr val="F3F6F6"/>
                    </a:solidFill>
                  </a:tcPr>
                </a:tc>
                <a:tc>
                  <a:txBody>
                    <a:bodyPr/>
                    <a:lstStyle/>
                    <a:p>
                      <a:pPr fontAlgn="ctr"/>
                      <a:r>
                        <a:rPr lang="en-US" sz="1800" dirty="0">
                          <a:effectLst/>
                        </a:rPr>
                        <a:t>Data length 1</a:t>
                      </a:r>
                    </a:p>
                  </a:txBody>
                  <a:tcPr marL="152400" marR="152400" marT="76200" marB="76200" anchor="ctr">
                    <a:lnL w="9525" cap="flat" cmpd="sng" algn="ctr">
                      <a:solidFill>
                        <a:srgbClr val="E1E4E5"/>
                      </a:solidFill>
                      <a:prstDash val="solid"/>
                      <a:round/>
                      <a:headEnd type="none" w="med" len="med"/>
                      <a:tailEnd type="none" w="med" len="med"/>
                    </a:lnL>
                    <a:lnR w="9525" cap="flat" cmpd="sng" algn="ctr">
                      <a:solidFill>
                        <a:srgbClr val="E1E4E5"/>
                      </a:solidFill>
                      <a:prstDash val="solid"/>
                      <a:round/>
                      <a:headEnd type="none" w="med" len="med"/>
                      <a:tailEnd type="none" w="med" len="med"/>
                    </a:lnR>
                    <a:lnT w="9525" cap="flat" cmpd="sng" algn="ctr">
                      <a:solidFill>
                        <a:srgbClr val="E1E4E5"/>
                      </a:solidFill>
                      <a:prstDash val="solid"/>
                      <a:round/>
                      <a:headEnd type="none" w="med" len="med"/>
                      <a:tailEnd type="none" w="med" len="med"/>
                    </a:lnT>
                    <a:lnB w="9525" cap="flat" cmpd="sng" algn="ctr">
                      <a:solidFill>
                        <a:srgbClr val="E1E4E5"/>
                      </a:solidFill>
                      <a:prstDash val="solid"/>
                      <a:round/>
                      <a:headEnd type="none" w="med" len="med"/>
                      <a:tailEnd type="none" w="med" len="med"/>
                    </a:lnB>
                    <a:solidFill>
                      <a:srgbClr val="F3F6F6"/>
                    </a:solidFill>
                  </a:tcPr>
                </a:tc>
                <a:tc>
                  <a:txBody>
                    <a:bodyPr/>
                    <a:lstStyle/>
                    <a:p>
                      <a:pPr fontAlgn="ctr"/>
                      <a:r>
                        <a:rPr lang="en-US" sz="1800" dirty="0">
                          <a:effectLst/>
                        </a:rPr>
                        <a:t>Data content</a:t>
                      </a:r>
                    </a:p>
                  </a:txBody>
                  <a:tcPr marL="152400" marR="152400" marT="76200" marB="76200" anchor="ctr">
                    <a:lnL w="9525" cap="flat" cmpd="sng" algn="ctr">
                      <a:solidFill>
                        <a:srgbClr val="E1E4E5"/>
                      </a:solidFill>
                      <a:prstDash val="solid"/>
                      <a:round/>
                      <a:headEnd type="none" w="med" len="med"/>
                      <a:tailEnd type="none" w="med" len="med"/>
                    </a:lnL>
                    <a:lnR w="9525" cap="flat" cmpd="sng" algn="ctr">
                      <a:solidFill>
                        <a:srgbClr val="E1E4E5"/>
                      </a:solidFill>
                      <a:prstDash val="solid"/>
                      <a:round/>
                      <a:headEnd type="none" w="med" len="med"/>
                      <a:tailEnd type="none" w="med" len="med"/>
                    </a:lnR>
                    <a:lnT w="9525" cap="flat" cmpd="sng" algn="ctr">
                      <a:solidFill>
                        <a:srgbClr val="E1E4E5"/>
                      </a:solidFill>
                      <a:prstDash val="solid"/>
                      <a:round/>
                      <a:headEnd type="none" w="med" len="med"/>
                      <a:tailEnd type="none" w="med" len="med"/>
                    </a:lnT>
                    <a:lnB w="9525" cap="flat" cmpd="sng" algn="ctr">
                      <a:solidFill>
                        <a:srgbClr val="E1E4E5"/>
                      </a:solidFill>
                      <a:prstDash val="solid"/>
                      <a:round/>
                      <a:headEnd type="none" w="med" len="med"/>
                      <a:tailEnd type="none" w="med" len="med"/>
                    </a:lnB>
                    <a:solidFill>
                      <a:srgbClr val="F3F6F6"/>
                    </a:solidFill>
                  </a:tcPr>
                </a:tc>
                <a:tc>
                  <a:txBody>
                    <a:bodyPr/>
                    <a:lstStyle/>
                    <a:p>
                      <a:pPr fontAlgn="ctr"/>
                      <a:r>
                        <a:rPr lang="en-US" sz="1800">
                          <a:effectLst/>
                        </a:rPr>
                        <a:t>Check 1</a:t>
                      </a:r>
                    </a:p>
                  </a:txBody>
                  <a:tcPr marL="152400" marR="152400" marT="76200" marB="76200" anchor="ctr">
                    <a:lnL w="9525" cap="flat" cmpd="sng" algn="ctr">
                      <a:solidFill>
                        <a:srgbClr val="E1E4E5"/>
                      </a:solidFill>
                      <a:prstDash val="solid"/>
                      <a:round/>
                      <a:headEnd type="none" w="med" len="med"/>
                      <a:tailEnd type="none" w="med" len="med"/>
                    </a:lnL>
                    <a:lnR w="9525" cap="flat" cmpd="sng" algn="ctr">
                      <a:solidFill>
                        <a:srgbClr val="E1E4E5"/>
                      </a:solidFill>
                      <a:prstDash val="solid"/>
                      <a:round/>
                      <a:headEnd type="none" w="med" len="med"/>
                      <a:tailEnd type="none" w="med" len="med"/>
                    </a:lnR>
                    <a:lnT w="9525" cap="flat" cmpd="sng" algn="ctr">
                      <a:solidFill>
                        <a:srgbClr val="E1E4E5"/>
                      </a:solidFill>
                      <a:prstDash val="solid"/>
                      <a:round/>
                      <a:headEnd type="none" w="med" len="med"/>
                      <a:tailEnd type="none" w="med" len="med"/>
                    </a:lnT>
                    <a:lnB w="9525" cap="flat" cmpd="sng" algn="ctr">
                      <a:solidFill>
                        <a:srgbClr val="E1E4E5"/>
                      </a:solidFill>
                      <a:prstDash val="solid"/>
                      <a:round/>
                      <a:headEnd type="none" w="med" len="med"/>
                      <a:tailEnd type="none" w="med" len="med"/>
                    </a:lnB>
                    <a:solidFill>
                      <a:srgbClr val="F3F6F6"/>
                    </a:solidFill>
                  </a:tcPr>
                </a:tc>
                <a:tc>
                  <a:txBody>
                    <a:bodyPr/>
                    <a:lstStyle/>
                    <a:p>
                      <a:pPr fontAlgn="ctr"/>
                      <a:r>
                        <a:rPr lang="en-US" sz="1800" dirty="0">
                          <a:effectLst/>
                        </a:rPr>
                        <a:t>Check 2</a:t>
                      </a:r>
                    </a:p>
                  </a:txBody>
                  <a:tcPr marL="152400" marR="152400" marT="76200" marB="76200" anchor="ctr">
                    <a:lnL w="9525" cap="flat" cmpd="sng" algn="ctr">
                      <a:solidFill>
                        <a:srgbClr val="E1E4E5"/>
                      </a:solidFill>
                      <a:prstDash val="solid"/>
                      <a:round/>
                      <a:headEnd type="none" w="med" len="med"/>
                      <a:tailEnd type="none" w="med" len="med"/>
                    </a:lnL>
                    <a:lnR w="9525" cap="flat" cmpd="sng" algn="ctr">
                      <a:solidFill>
                        <a:srgbClr val="E1E4E5"/>
                      </a:solidFill>
                      <a:prstDash val="solid"/>
                      <a:round/>
                      <a:headEnd type="none" w="med" len="med"/>
                      <a:tailEnd type="none" w="med" len="med"/>
                    </a:lnR>
                    <a:lnT w="9525" cap="flat" cmpd="sng" algn="ctr">
                      <a:solidFill>
                        <a:srgbClr val="E1E4E5"/>
                      </a:solidFill>
                      <a:prstDash val="solid"/>
                      <a:round/>
                      <a:headEnd type="none" w="med" len="med"/>
                      <a:tailEnd type="none" w="med" len="med"/>
                    </a:lnT>
                    <a:lnB w="9525" cap="flat" cmpd="sng" algn="ctr">
                      <a:solidFill>
                        <a:srgbClr val="E1E4E5"/>
                      </a:solidFill>
                      <a:prstDash val="solid"/>
                      <a:round/>
                      <a:headEnd type="none" w="med" len="med"/>
                      <a:tailEnd type="none" w="med" len="med"/>
                    </a:lnB>
                    <a:solidFill>
                      <a:srgbClr val="F3F6F6"/>
                    </a:solidFill>
                  </a:tcPr>
                </a:tc>
                <a:extLst>
                  <a:ext uri="{0D108BD9-81ED-4DB2-BD59-A6C34878D82A}">
                    <a16:rowId xmlns:a16="http://schemas.microsoft.com/office/drawing/2014/main" val="3757102962"/>
                  </a:ext>
                </a:extLst>
              </a:tr>
            </a:tbl>
          </a:graphicData>
        </a:graphic>
      </p:graphicFrame>
    </p:spTree>
    <p:extLst>
      <p:ext uri="{BB962C8B-B14F-4D97-AF65-F5344CB8AC3E}">
        <p14:creationId xmlns:p14="http://schemas.microsoft.com/office/powerpoint/2010/main" val="264536533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7A53D5-8238-4187-B190-0195B65FBFD6}"/>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8701096F-C00F-4D94-879C-228C1ACBA453}"/>
              </a:ext>
            </a:extLst>
          </p:cNvPr>
          <p:cNvSpPr>
            <a:spLocks noGrp="1"/>
          </p:cNvSpPr>
          <p:nvPr>
            <p:ph idx="1"/>
          </p:nvPr>
        </p:nvSpPr>
        <p:spPr/>
        <p:txBody>
          <a:bodyPr/>
          <a:lstStyle/>
          <a:p>
            <a:r>
              <a:rPr lang="en-US" altLang="zh-CN" sz="1800" dirty="0"/>
              <a:t>Click [start] to start data collection and decoding.</a:t>
            </a:r>
            <a:endParaRPr lang="zh-CN" altLang="zh-CN" sz="1800" dirty="0"/>
          </a:p>
          <a:p>
            <a:endParaRPr lang="zh-CN" altLang="en-US" dirty="0"/>
          </a:p>
        </p:txBody>
      </p:sp>
      <p:pic>
        <p:nvPicPr>
          <p:cNvPr id="4" name="图片 3" descr="avatar">
            <a:hlinkClick r:id="rId2" tgtFrame="&quot;_blank&quot;"/>
            <a:extLst>
              <a:ext uri="{FF2B5EF4-FFF2-40B4-BE49-F238E27FC236}">
                <a16:creationId xmlns:a16="http://schemas.microsoft.com/office/drawing/2014/main" id="{90A73887-4179-434F-A613-244B9C2A312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544185" y="4583691"/>
            <a:ext cx="5411185" cy="1705610"/>
          </a:xfrm>
          <a:prstGeom prst="rect">
            <a:avLst/>
          </a:prstGeom>
          <a:noFill/>
          <a:ln>
            <a:noFill/>
          </a:ln>
        </p:spPr>
      </p:pic>
      <p:pic>
        <p:nvPicPr>
          <p:cNvPr id="5" name="图片 4" descr="avatar">
            <a:hlinkClick r:id="rId4" tgtFrame="&quot;_blank&quot;"/>
            <a:extLst>
              <a:ext uri="{FF2B5EF4-FFF2-40B4-BE49-F238E27FC236}">
                <a16:creationId xmlns:a16="http://schemas.microsoft.com/office/drawing/2014/main" id="{F754A4C7-0E0A-4BD9-98DE-32129AD9D21E}"/>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602336" y="1421504"/>
            <a:ext cx="5274310" cy="2934335"/>
          </a:xfrm>
          <a:prstGeom prst="rect">
            <a:avLst/>
          </a:prstGeom>
          <a:noFill/>
          <a:ln>
            <a:noFill/>
          </a:ln>
        </p:spPr>
      </p:pic>
    </p:spTree>
    <p:extLst>
      <p:ext uri="{BB962C8B-B14F-4D97-AF65-F5344CB8AC3E}">
        <p14:creationId xmlns:p14="http://schemas.microsoft.com/office/powerpoint/2010/main" val="1115001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Aceinna-user format</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33000"/>
              </a:lnSpc>
              <a:spcBef>
                <a:spcPts val="1200"/>
              </a:spcBef>
              <a:spcAft>
                <a:spcPts val="320"/>
              </a:spcAft>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 name="文本框 5">
            <a:extLst>
              <a:ext uri="{FF2B5EF4-FFF2-40B4-BE49-F238E27FC236}">
                <a16:creationId xmlns:a16="http://schemas.microsoft.com/office/drawing/2014/main" id="{B34F8AF3-DA20-43F1-BDD7-39BFEE1662ED}"/>
              </a:ext>
            </a:extLst>
          </p:cNvPr>
          <p:cNvSpPr txBox="1"/>
          <p:nvPr/>
        </p:nvSpPr>
        <p:spPr>
          <a:xfrm>
            <a:off x="304800" y="1124103"/>
            <a:ext cx="8534400" cy="4524315"/>
          </a:xfrm>
          <a:prstGeom prst="rect">
            <a:avLst/>
          </a:prstGeom>
          <a:noFill/>
        </p:spPr>
        <p:txBody>
          <a:bodyPr wrap="square">
            <a:spAutoFit/>
          </a:bodyPr>
          <a:lstStyle/>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uint16_t CalculateCRC (uint8_t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err="1">
                <a:solidFill>
                  <a:srgbClr val="404040"/>
                </a:solidFill>
                <a:effectLst/>
                <a:latin typeface="Consolas" panose="020B0609020204030204" pitchFamily="49" charset="0"/>
                <a:ea typeface="宋体" panose="02010600030101010101" pitchFamily="2" charset="-122"/>
                <a:cs typeface="宋体" panose="02010600030101010101" pitchFamily="2" charset="-122"/>
              </a:rPr>
              <a:t>buf</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uint16_t  length)</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uint16_t crc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0x1D0F</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b="1" dirty="0">
                <a:solidFill>
                  <a:srgbClr val="007020"/>
                </a:solidFill>
                <a:effectLst/>
                <a:latin typeface="Consolas" panose="020B0609020204030204" pitchFamily="49" charset="0"/>
                <a:ea typeface="宋体" panose="02010600030101010101" pitchFamily="2" charset="-122"/>
                <a:cs typeface="宋体" panose="02010600030101010101" pitchFamily="2" charset="-122"/>
              </a:rPr>
              <a:t>for</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007020"/>
                </a:solidFill>
                <a:effectLst/>
                <a:latin typeface="Consolas" panose="020B0609020204030204" pitchFamily="49" charset="0"/>
                <a:ea typeface="宋体" panose="02010600030101010101" pitchFamily="2" charset="-122"/>
                <a:cs typeface="宋体" panose="02010600030101010101" pitchFamily="2" charset="-122"/>
              </a:rPr>
              <a:t>int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err="1">
                <a:solidFill>
                  <a:srgbClr val="404040"/>
                </a:solidFill>
                <a:effectLst/>
                <a:latin typeface="Consolas" panose="020B0609020204030204" pitchFamily="49" charset="0"/>
                <a:ea typeface="宋体" panose="02010600030101010101" pitchFamily="2" charset="-122"/>
                <a:cs typeface="宋体" panose="02010600030101010101" pitchFamily="2" charset="-122"/>
              </a:rPr>
              <a:t>i</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0</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err="1">
                <a:solidFill>
                  <a:srgbClr val="404040"/>
                </a:solidFill>
                <a:effectLst/>
                <a:latin typeface="Consolas" panose="020B0609020204030204" pitchFamily="49" charset="0"/>
                <a:ea typeface="宋体" panose="02010600030101010101" pitchFamily="2" charset="-122"/>
                <a:cs typeface="宋体" panose="02010600030101010101" pitchFamily="2" charset="-122"/>
              </a:rPr>
              <a:t>i</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&lt;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length; </a:t>
            </a:r>
            <a:r>
              <a:rPr lang="en-US" altLang="zh-CN" sz="1800" dirty="0" err="1">
                <a:solidFill>
                  <a:srgbClr val="404040"/>
                </a:solidFill>
                <a:effectLst/>
                <a:latin typeface="Consolas" panose="020B0609020204030204" pitchFamily="49" charset="0"/>
                <a:ea typeface="宋体" panose="02010600030101010101" pitchFamily="2" charset="-122"/>
                <a:cs typeface="宋体" panose="02010600030101010101" pitchFamily="2" charset="-122"/>
              </a:rPr>
              <a:t>i</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crc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err="1">
                <a:solidFill>
                  <a:srgbClr val="404040"/>
                </a:solidFill>
                <a:effectLst/>
                <a:latin typeface="Consolas" panose="020B0609020204030204" pitchFamily="49" charset="0"/>
                <a:ea typeface="宋体" panose="02010600030101010101" pitchFamily="2" charset="-122"/>
                <a:cs typeface="宋体" panose="02010600030101010101" pitchFamily="2" charset="-122"/>
              </a:rPr>
              <a:t>buf</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err="1">
                <a:solidFill>
                  <a:srgbClr val="404040"/>
                </a:solidFill>
                <a:effectLst/>
                <a:latin typeface="Consolas" panose="020B0609020204030204" pitchFamily="49" charset="0"/>
                <a:ea typeface="宋体" panose="02010600030101010101" pitchFamily="2" charset="-122"/>
                <a:cs typeface="宋体" panose="02010600030101010101" pitchFamily="2" charset="-122"/>
              </a:rPr>
              <a:t>i</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&lt;&lt;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8</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b="1" dirty="0">
                <a:solidFill>
                  <a:srgbClr val="007020"/>
                </a:solidFill>
                <a:effectLst/>
                <a:latin typeface="Consolas" panose="020B0609020204030204" pitchFamily="49" charset="0"/>
                <a:ea typeface="宋体" panose="02010600030101010101" pitchFamily="2" charset="-122"/>
                <a:cs typeface="宋体" panose="02010600030101010101" pitchFamily="2" charset="-122"/>
              </a:rPr>
              <a:t>for</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007020"/>
                </a:solidFill>
                <a:effectLst/>
                <a:latin typeface="Consolas" panose="020B0609020204030204" pitchFamily="49" charset="0"/>
                <a:ea typeface="宋体" panose="02010600030101010101" pitchFamily="2" charset="-122"/>
                <a:cs typeface="宋体" panose="02010600030101010101" pitchFamily="2" charset="-122"/>
              </a:rPr>
              <a:t>int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j</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0</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j</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&lt;</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8</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err="1">
                <a:solidFill>
                  <a:srgbClr val="404040"/>
                </a:solidFill>
                <a:effectLst/>
                <a:latin typeface="Consolas" panose="020B0609020204030204" pitchFamily="49" charset="0"/>
                <a:ea typeface="宋体" panose="02010600030101010101" pitchFamily="2" charset="-122"/>
                <a:cs typeface="宋体" panose="02010600030101010101" pitchFamily="2" charset="-122"/>
              </a:rPr>
              <a:t>j</a:t>
            </a:r>
            <a:r>
              <a:rPr lang="en-US" altLang="zh-CN" sz="1800" dirty="0" err="1">
                <a:solidFill>
                  <a:srgbClr val="666666"/>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b="1" dirty="0">
                <a:solidFill>
                  <a:srgbClr val="007020"/>
                </a:solidFill>
                <a:effectLst/>
                <a:latin typeface="Consolas" panose="020B0609020204030204" pitchFamily="49" charset="0"/>
                <a:ea typeface="宋体" panose="02010600030101010101" pitchFamily="2" charset="-122"/>
                <a:cs typeface="宋体" panose="02010600030101010101" pitchFamily="2" charset="-122"/>
              </a:rPr>
              <a:t>if</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(crc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&amp;</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0x8000</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crc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(crc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&lt;&lt;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1</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0x1021</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b="1" dirty="0">
                <a:solidFill>
                  <a:srgbClr val="007020"/>
                </a:solidFill>
                <a:effectLst/>
                <a:latin typeface="Consolas" panose="020B0609020204030204" pitchFamily="49" charset="0"/>
                <a:ea typeface="宋体" panose="02010600030101010101" pitchFamily="2" charset="-122"/>
                <a:cs typeface="宋体" panose="02010600030101010101" pitchFamily="2" charset="-122"/>
              </a:rPr>
              <a:t>else</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crc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crc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&lt;&lt;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1</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b="1" dirty="0">
                <a:solidFill>
                  <a:srgbClr val="007020"/>
                </a:solidFill>
                <a:effectLst/>
                <a:latin typeface="Consolas" panose="020B0609020204030204" pitchFamily="49" charset="0"/>
                <a:ea typeface="宋体" panose="02010600030101010101" pitchFamily="2" charset="-122"/>
                <a:cs typeface="宋体" panose="02010600030101010101" pitchFamily="2" charset="-122"/>
              </a:rPr>
              <a:t>return</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((crc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&lt;&lt;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8</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&amp;</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0xFF00</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((crc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&gt;&gt;</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8</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666666"/>
                </a:solidFill>
                <a:effectLst/>
                <a:latin typeface="Consolas" panose="020B0609020204030204" pitchFamily="49" charset="0"/>
                <a:ea typeface="宋体" panose="02010600030101010101" pitchFamily="2" charset="-122"/>
                <a:cs typeface="宋体" panose="02010600030101010101" pitchFamily="2" charset="-122"/>
              </a:rPr>
              <a:t>&amp;</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 </a:t>
            </a:r>
            <a:r>
              <a:rPr lang="en-US" altLang="zh-CN" sz="1800" dirty="0">
                <a:solidFill>
                  <a:srgbClr val="208050"/>
                </a:solidFill>
                <a:effectLst/>
                <a:latin typeface="Consolas" panose="020B0609020204030204" pitchFamily="49" charset="0"/>
                <a:ea typeface="宋体" panose="02010600030101010101" pitchFamily="2" charset="-122"/>
                <a:cs typeface="宋体" panose="02010600030101010101" pitchFamily="2" charset="-122"/>
              </a:rPr>
              <a:t>0xFF</a:t>
            </a: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altLang="zh-CN" sz="1800" dirty="0">
                <a:solidFill>
                  <a:srgbClr val="404040"/>
                </a:solidFill>
                <a:effectLst/>
                <a:latin typeface="Consolas" panose="020B0609020204030204" pitchFamily="49" charset="0"/>
                <a:ea typeface="宋体" panose="02010600030101010101" pitchFamily="2" charset="-122"/>
                <a:cs typeface="宋体" panose="02010600030101010101" pitchFamily="2" charset="-122"/>
              </a:rPr>
              <a:t>}</a:t>
            </a:r>
            <a:endParaRPr lang="zh-CN" altLang="zh-CN" sz="24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755163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073116-9568-4F1A-9973-7E05CE9DCDD5}"/>
              </a:ext>
            </a:extLst>
          </p:cNvPr>
          <p:cNvSpPr>
            <a:spLocks noGrp="1"/>
          </p:cNvSpPr>
          <p:nvPr>
            <p:ph type="title"/>
          </p:nvPr>
        </p:nvSpPr>
        <p:spPr/>
        <p:txBody>
          <a:bodyPr>
            <a:normAutofit/>
          </a:bodyPr>
          <a:lstStyle/>
          <a:p>
            <a:r>
              <a:rPr lang="en-US" altLang="zh-CN" dirty="0"/>
              <a:t>Aceinna-user format</a:t>
            </a:r>
            <a:endParaRPr lang="zh-CN" altLang="en-US" dirty="0"/>
          </a:p>
        </p:txBody>
      </p:sp>
      <p:sp>
        <p:nvSpPr>
          <p:cNvPr id="3" name="内容占位符 2">
            <a:extLst>
              <a:ext uri="{FF2B5EF4-FFF2-40B4-BE49-F238E27FC236}">
                <a16:creationId xmlns:a16="http://schemas.microsoft.com/office/drawing/2014/main" id="{35174103-F7E1-49CD-9FCD-FEA58D0011E3}"/>
              </a:ext>
            </a:extLst>
          </p:cNvPr>
          <p:cNvSpPr>
            <a:spLocks noGrp="1"/>
          </p:cNvSpPr>
          <p:nvPr>
            <p:ph idx="1"/>
          </p:nvPr>
        </p:nvSpPr>
        <p:spPr>
          <a:xfrm>
            <a:off x="222250" y="1157109"/>
            <a:ext cx="8616950" cy="5205054"/>
          </a:xfrm>
        </p:spPr>
        <p:txBody>
          <a:bodyPr>
            <a:normAutofit/>
          </a:bodyPr>
          <a:lstStyle/>
          <a:p>
            <a:pPr>
              <a:lnSpc>
                <a:spcPct val="133000"/>
              </a:lnSpc>
              <a:spcBef>
                <a:spcPts val="1200"/>
              </a:spcBef>
              <a:spcAft>
                <a:spcPts val="320"/>
              </a:spcAft>
            </a:pPr>
            <a:r>
              <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rPr>
              <a:t>Frame types</a:t>
            </a:r>
          </a:p>
          <a:p>
            <a:pPr marL="0" indent="0">
              <a:lnSpc>
                <a:spcPct val="200000"/>
              </a:lnSpc>
              <a:spcBef>
                <a:spcPts val="1200"/>
              </a:spcBef>
              <a:spcAft>
                <a:spcPts val="320"/>
              </a:spcAft>
              <a:buNone/>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Aceinna-user has five types of data, namely "S1", "G1", "I1", "O1" and "Y1"; For the specific structure of each type of format, please refer to the openrtk documentation</a:t>
            </a:r>
            <a:r>
              <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200000"/>
              </a:lnSpc>
              <a:spcBef>
                <a:spcPts val="1200"/>
              </a:spcBef>
              <a:spcAft>
                <a:spcPts val="320"/>
              </a:spcAft>
              <a:buNone/>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https://openrtk.readthedocs.io/en/latest/communication_port/User_uart.html#imu-raw-data-packet</a:t>
            </a: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963441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Aceinna-raw format</a:t>
            </a:r>
            <a:endParaRPr lang="en-US" dirty="0"/>
          </a:p>
        </p:txBody>
      </p:sp>
      <p:sp>
        <p:nvSpPr>
          <p:cNvPr id="6" name="Content Placeholder 5"/>
          <p:cNvSpPr>
            <a:spLocks noGrp="1"/>
          </p:cNvSpPr>
          <p:nvPr>
            <p:ph idx="1"/>
          </p:nvPr>
        </p:nvSpPr>
        <p:spPr>
          <a:xfrm>
            <a:off x="222250" y="1027636"/>
            <a:ext cx="8476688" cy="5311020"/>
          </a:xfrm>
        </p:spPr>
        <p:txBody>
          <a:bodyPr>
            <a:normAutofit/>
          </a:bodyPr>
          <a:lstStyle/>
          <a:p>
            <a:pPr indent="0">
              <a:lnSpc>
                <a:spcPct val="200000"/>
              </a:lnSpc>
              <a:buNone/>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Aceianna-raw is composed of four format types of $GPGGA</a:t>
            </a:r>
            <a:r>
              <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$GPIMU</a:t>
            </a:r>
            <a:r>
              <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$GPROV</a:t>
            </a:r>
            <a:r>
              <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$GPREF.</a:t>
            </a:r>
          </a:p>
          <a:p>
            <a:pPr>
              <a:lnSpc>
                <a:spcPct val="133000"/>
              </a:lnSpc>
              <a:spcBef>
                <a:spcPts val="1200"/>
              </a:spcBef>
              <a:spcAft>
                <a:spcPts val="320"/>
              </a:spcAft>
            </a:pPr>
            <a:r>
              <a:rPr lang="en-US" altLang="zh-CN" sz="1800" b="1" dirty="0">
                <a:latin typeface="微软雅黑" panose="020B0503020204020204" pitchFamily="34" charset="-122"/>
                <a:ea typeface="微软雅黑" panose="020B0503020204020204" pitchFamily="34" charset="-122"/>
                <a:cs typeface="Times New Roman" panose="02020603050405020304" pitchFamily="18" charset="0"/>
              </a:rPr>
              <a:t>$GPGGA</a:t>
            </a:r>
          </a:p>
          <a:p>
            <a:pPr marL="0" indent="0">
              <a:lnSpc>
                <a:spcPct val="133000"/>
              </a:lnSpc>
              <a:spcBef>
                <a:spcPts val="1200"/>
              </a:spcBef>
              <a:spcAft>
                <a:spcPts val="320"/>
              </a:spcAft>
              <a:buNone/>
            </a:pPr>
            <a:r>
              <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rPr>
              <a:t>   </a:t>
            </a: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$GPGGA is the standard NMEA GGA format.</a:t>
            </a:r>
          </a:p>
          <a:p>
            <a:pPr>
              <a:lnSpc>
                <a:spcPct val="133000"/>
              </a:lnSpc>
              <a:spcBef>
                <a:spcPts val="1200"/>
              </a:spcBef>
              <a:spcAft>
                <a:spcPts val="320"/>
              </a:spcAft>
            </a:pPr>
            <a:r>
              <a:rPr lang="en-US" altLang="zh-CN" sz="1800" b="1" dirty="0">
                <a:effectLst/>
                <a:latin typeface="微软雅黑" panose="020B0503020204020204" pitchFamily="34" charset="-122"/>
                <a:ea typeface="微软雅黑" panose="020B0503020204020204" pitchFamily="34" charset="-122"/>
                <a:cs typeface="Times New Roman" panose="02020603050405020304" pitchFamily="18" charset="0"/>
              </a:rPr>
              <a:t>$GPIMU</a:t>
            </a:r>
            <a:endParaRPr lang="zh-CN" altLang="zh-CN" sz="1800" b="1"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buNone/>
            </a:pPr>
            <a:r>
              <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   $ GPIMU is the IMU information in NMEA format</a:t>
            </a:r>
            <a:r>
              <a:rPr lang="en-US" altLang="zh-CN" sz="1800" dirty="0">
                <a:latin typeface="微软雅黑" panose="020B0503020204020204" pitchFamily="34" charset="-122"/>
                <a:ea typeface="微软雅黑" panose="020B0503020204020204" pitchFamily="34" charset="-122"/>
                <a:cs typeface="Times New Roman" panose="02020603050405020304" pitchFamily="18" charset="0"/>
              </a:rPr>
              <a:t>.</a:t>
            </a:r>
          </a:p>
          <a:p>
            <a:pPr marL="0" indent="0">
              <a:buNone/>
            </a:pP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0" indent="0">
              <a:lnSpc>
                <a:spcPct val="133000"/>
              </a:lnSpc>
              <a:spcBef>
                <a:spcPts val="1200"/>
              </a:spcBef>
              <a:spcAft>
                <a:spcPts val="320"/>
              </a:spcAft>
              <a:buNone/>
            </a:pP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pPr indent="0">
              <a:buNone/>
            </a:pPr>
            <a:endPar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7" name="表格 6">
            <a:extLst>
              <a:ext uri="{FF2B5EF4-FFF2-40B4-BE49-F238E27FC236}">
                <a16:creationId xmlns:a16="http://schemas.microsoft.com/office/drawing/2014/main" id="{035AF834-B711-4F33-9C4B-09FDC42DFB7E}"/>
              </a:ext>
            </a:extLst>
          </p:cNvPr>
          <p:cNvGraphicFramePr>
            <a:graphicFrameLocks noGrp="1"/>
          </p:cNvGraphicFramePr>
          <p:nvPr>
            <p:extLst>
              <p:ext uri="{D42A27DB-BD31-4B8C-83A1-F6EECF244321}">
                <p14:modId xmlns:p14="http://schemas.microsoft.com/office/powerpoint/2010/main" val="480678859"/>
              </p:ext>
            </p:extLst>
          </p:nvPr>
        </p:nvGraphicFramePr>
        <p:xfrm>
          <a:off x="914401" y="4327865"/>
          <a:ext cx="6631620" cy="279645"/>
        </p:xfrm>
        <a:graphic>
          <a:graphicData uri="http://schemas.openxmlformats.org/drawingml/2006/table">
            <a:tbl>
              <a:tblPr firstRow="1" firstCol="1" bandRow="1">
                <a:tableStyleId>{5C22544A-7EE6-4342-B048-85BDC9FD1C3A}</a:tableStyleId>
              </a:tblPr>
              <a:tblGrid>
                <a:gridCol w="635769">
                  <a:extLst>
                    <a:ext uri="{9D8B030D-6E8A-4147-A177-3AD203B41FA5}">
                      <a16:colId xmlns:a16="http://schemas.microsoft.com/office/drawing/2014/main" val="1198491029"/>
                    </a:ext>
                  </a:extLst>
                </a:gridCol>
                <a:gridCol w="1368811">
                  <a:extLst>
                    <a:ext uri="{9D8B030D-6E8A-4147-A177-3AD203B41FA5}">
                      <a16:colId xmlns:a16="http://schemas.microsoft.com/office/drawing/2014/main" val="1479466668"/>
                    </a:ext>
                  </a:extLst>
                </a:gridCol>
                <a:gridCol w="821755">
                  <a:extLst>
                    <a:ext uri="{9D8B030D-6E8A-4147-A177-3AD203B41FA5}">
                      <a16:colId xmlns:a16="http://schemas.microsoft.com/office/drawing/2014/main" val="1557634434"/>
                    </a:ext>
                  </a:extLst>
                </a:gridCol>
                <a:gridCol w="767282">
                  <a:extLst>
                    <a:ext uri="{9D8B030D-6E8A-4147-A177-3AD203B41FA5}">
                      <a16:colId xmlns:a16="http://schemas.microsoft.com/office/drawing/2014/main" val="2911970822"/>
                    </a:ext>
                  </a:extLst>
                </a:gridCol>
                <a:gridCol w="767282">
                  <a:extLst>
                    <a:ext uri="{9D8B030D-6E8A-4147-A177-3AD203B41FA5}">
                      <a16:colId xmlns:a16="http://schemas.microsoft.com/office/drawing/2014/main" val="3284267224"/>
                    </a:ext>
                  </a:extLst>
                </a:gridCol>
                <a:gridCol w="756387">
                  <a:extLst>
                    <a:ext uri="{9D8B030D-6E8A-4147-A177-3AD203B41FA5}">
                      <a16:colId xmlns:a16="http://schemas.microsoft.com/office/drawing/2014/main" val="1974727358"/>
                    </a:ext>
                  </a:extLst>
                </a:gridCol>
                <a:gridCol w="757167">
                  <a:extLst>
                    <a:ext uri="{9D8B030D-6E8A-4147-A177-3AD203B41FA5}">
                      <a16:colId xmlns:a16="http://schemas.microsoft.com/office/drawing/2014/main" val="1046229674"/>
                    </a:ext>
                  </a:extLst>
                </a:gridCol>
                <a:gridCol w="757167">
                  <a:extLst>
                    <a:ext uri="{9D8B030D-6E8A-4147-A177-3AD203B41FA5}">
                      <a16:colId xmlns:a16="http://schemas.microsoft.com/office/drawing/2014/main" val="2670814533"/>
                    </a:ext>
                  </a:extLst>
                </a:gridCol>
              </a:tblGrid>
              <a:tr h="279645">
                <a:tc>
                  <a:txBody>
                    <a:bodyPr/>
                    <a:lstStyle/>
                    <a:p>
                      <a:r>
                        <a:rPr lang="en-US" sz="1050">
                          <a:effectLst/>
                        </a:rPr>
                        <a:t>$GPIMU</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a:effectLst/>
                        </a:rPr>
                        <a:t>time of week</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a:effectLst/>
                        </a:rPr>
                        <a:t>accel-x</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a:effectLst/>
                        </a:rPr>
                        <a:t>accel-y</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a:effectLst/>
                        </a:rPr>
                        <a:t>accel-z</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dirty="0">
                          <a:effectLst/>
                        </a:rPr>
                        <a:t>gyro-x</a:t>
                      </a:r>
                      <a:endParaRPr lang="zh-CN" sz="105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a:effectLst/>
                        </a:rPr>
                        <a:t>gyro-y</a:t>
                      </a:r>
                      <a:endParaRPr lang="zh-CN" sz="105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r>
                        <a:rPr lang="en-US" sz="1050" dirty="0">
                          <a:effectLst/>
                        </a:rPr>
                        <a:t>gyro-z</a:t>
                      </a:r>
                      <a:endParaRPr lang="zh-CN" sz="105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3192731445"/>
                  </a:ext>
                </a:extLst>
              </a:tr>
            </a:tbl>
          </a:graphicData>
        </a:graphic>
      </p:graphicFrame>
    </p:spTree>
    <p:extLst>
      <p:ext uri="{BB962C8B-B14F-4D97-AF65-F5344CB8AC3E}">
        <p14:creationId xmlns:p14="http://schemas.microsoft.com/office/powerpoint/2010/main" val="226028041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1079260</TotalTime>
  <Words>1721</Words>
  <Application>Microsoft Office PowerPoint</Application>
  <PresentationFormat>全屏显示(4:3)</PresentationFormat>
  <Paragraphs>209</Paragraphs>
  <Slides>60</Slides>
  <Notes>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60</vt:i4>
      </vt:variant>
    </vt:vector>
  </HeadingPairs>
  <TitlesOfParts>
    <vt:vector size="69" baseType="lpstr">
      <vt:lpstr>.HelveticaNeueDeskInterface-Regular</vt:lpstr>
      <vt:lpstr>PalatinoLinotype-Roman</vt:lpstr>
      <vt:lpstr>微软雅黑</vt:lpstr>
      <vt:lpstr>Arial</vt:lpstr>
      <vt:lpstr>Calibri</vt:lpstr>
      <vt:lpstr>Consolas</vt:lpstr>
      <vt:lpstr>Courier New</vt:lpstr>
      <vt:lpstr>Wingdings</vt:lpstr>
      <vt:lpstr>Office Theme</vt:lpstr>
      <vt:lpstr>RTKLIB Tools Supporting Aceinna  Format</vt:lpstr>
      <vt:lpstr>Content</vt:lpstr>
      <vt:lpstr>What is rtklib</vt:lpstr>
      <vt:lpstr>Rtklib tools supporting Aceinna Format</vt:lpstr>
      <vt:lpstr>Aceinna data format</vt:lpstr>
      <vt:lpstr>Aceinna-user format</vt:lpstr>
      <vt:lpstr>Aceinna-user format</vt:lpstr>
      <vt:lpstr>Aceinna-user format</vt:lpstr>
      <vt:lpstr>Aceinna-raw format</vt:lpstr>
      <vt:lpstr>Aceinna-raw format</vt:lpstr>
      <vt:lpstr>Use strsvr to decode aceinna-user data</vt:lpstr>
      <vt:lpstr>Set input stream parameter</vt:lpstr>
      <vt:lpstr>Set output files path</vt:lpstr>
      <vt:lpstr>Show the data in monitor dialog and save file</vt:lpstr>
      <vt:lpstr>Show the data in monitor dialog and save file</vt:lpstr>
      <vt:lpstr>Show the data in monitor dialog and save file</vt:lpstr>
      <vt:lpstr>Show the data in monitor dialog and save file</vt:lpstr>
      <vt:lpstr>Use RTKLIBNAVI to decode aceinna-user data</vt:lpstr>
      <vt:lpstr>Set input stream parameter</vt:lpstr>
      <vt:lpstr>Set input stream parameter</vt:lpstr>
      <vt:lpstr>Set input stream parameter</vt:lpstr>
      <vt:lpstr>Set input stream parameter</vt:lpstr>
      <vt:lpstr>Set input stream parameter</vt:lpstr>
      <vt:lpstr>Set output log files path</vt:lpstr>
      <vt:lpstr>Set output log files path</vt:lpstr>
      <vt:lpstr>Start to receive data</vt:lpstr>
      <vt:lpstr>Start to receive data</vt:lpstr>
      <vt:lpstr>Start to receive data</vt:lpstr>
      <vt:lpstr>Start to receive data</vt:lpstr>
      <vt:lpstr>Start to receive data</vt:lpstr>
      <vt:lpstr>Start to receive data</vt:lpstr>
      <vt:lpstr>Start to receive data</vt:lpstr>
      <vt:lpstr>Start to receive data</vt:lpstr>
      <vt:lpstr>Use RTKLIBNAVI to decode aceinna-raw data</vt:lpstr>
      <vt:lpstr>Use RTKLIBNAVI to decode aceinna-raw data</vt:lpstr>
      <vt:lpstr>Set input stream parameter</vt:lpstr>
      <vt:lpstr>Set input stream parameter</vt:lpstr>
      <vt:lpstr>Set input stream parameter</vt:lpstr>
      <vt:lpstr>Set input stream parameter</vt:lpstr>
      <vt:lpstr>Set input stream parameter</vt:lpstr>
      <vt:lpstr>Set input stream parameter</vt:lpstr>
      <vt:lpstr>Set input stream parameter</vt:lpstr>
      <vt:lpstr>RTK processing config</vt:lpstr>
      <vt:lpstr>RTK processing config</vt:lpstr>
      <vt:lpstr>Start to receive data</vt:lpstr>
      <vt:lpstr>Start to receive data</vt:lpstr>
      <vt:lpstr>Start to receive data</vt:lpstr>
      <vt:lpstr>Start to receive data</vt:lpstr>
      <vt:lpstr>Start to receive data</vt:lpstr>
      <vt:lpstr>Start to receive data</vt:lpstr>
      <vt:lpstr>Start to receive data</vt:lpstr>
      <vt:lpstr>Start to receive data</vt:lpstr>
      <vt:lpstr>Start to receive data</vt:lpstr>
      <vt:lpstr>Start to receive data</vt:lpstr>
      <vt:lpstr>Use RTKLIBNAVI to decode INS2000 data and decode</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Abby Miller</dc:creator>
  <cp:lastModifiedBy>Yihe Li</cp:lastModifiedBy>
  <cp:revision>2355</cp:revision>
  <cp:lastPrinted>2019-02-12T21:35:11Z</cp:lastPrinted>
  <dcterms:created xsi:type="dcterms:W3CDTF">2017-09-12T20:42:14Z</dcterms:created>
  <dcterms:modified xsi:type="dcterms:W3CDTF">2021-02-10T03:39:42Z</dcterms:modified>
</cp:coreProperties>
</file>

<file path=docProps/thumbnail.jpeg>
</file>